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</p:sldMasterIdLst>
  <p:notesMasterIdLst>
    <p:notesMasterId r:id="rId37"/>
  </p:notesMasterIdLst>
  <p:sldIdLst>
    <p:sldId id="256" r:id="rId5"/>
    <p:sldId id="259" r:id="rId6"/>
    <p:sldId id="326" r:id="rId7"/>
    <p:sldId id="330" r:id="rId8"/>
    <p:sldId id="328" r:id="rId9"/>
    <p:sldId id="329" r:id="rId10"/>
    <p:sldId id="332" r:id="rId11"/>
    <p:sldId id="299" r:id="rId12"/>
    <p:sldId id="298" r:id="rId13"/>
    <p:sldId id="331" r:id="rId14"/>
    <p:sldId id="344" r:id="rId15"/>
    <p:sldId id="345" r:id="rId16"/>
    <p:sldId id="340" r:id="rId17"/>
    <p:sldId id="307" r:id="rId18"/>
    <p:sldId id="309" r:id="rId19"/>
    <p:sldId id="346" r:id="rId20"/>
    <p:sldId id="310" r:id="rId21"/>
    <p:sldId id="337" r:id="rId22"/>
    <p:sldId id="334" r:id="rId23"/>
    <p:sldId id="301" r:id="rId24"/>
    <p:sldId id="339" r:id="rId25"/>
    <p:sldId id="313" r:id="rId26"/>
    <p:sldId id="316" r:id="rId27"/>
    <p:sldId id="320" r:id="rId28"/>
    <p:sldId id="338" r:id="rId29"/>
    <p:sldId id="343" r:id="rId30"/>
    <p:sldId id="257" r:id="rId31"/>
    <p:sldId id="258" r:id="rId32"/>
    <p:sldId id="342" r:id="rId33"/>
    <p:sldId id="260" r:id="rId34"/>
    <p:sldId id="262" r:id="rId35"/>
    <p:sldId id="303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C43DD-619C-4E05-A44C-563C79A0553A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68C305-2AC2-46C9-A6DD-08D1A4468A12}">
      <dgm:prSet/>
      <dgm:spPr/>
      <dgm:t>
        <a:bodyPr/>
        <a:lstStyle/>
        <a:p>
          <a:r>
            <a:rPr lang="hr-HR" dirty="0"/>
            <a:t>Izrada metodologije</a:t>
          </a:r>
          <a:endParaRPr lang="en-US" dirty="0"/>
        </a:p>
      </dgm:t>
    </dgm:pt>
    <dgm:pt modelId="{24AB89AB-7E3F-4571-B1DD-55F382580F13}" type="parTrans" cxnId="{47DB3B84-490E-4C96-A8D8-BDC7CE8D7965}">
      <dgm:prSet/>
      <dgm:spPr/>
      <dgm:t>
        <a:bodyPr/>
        <a:lstStyle/>
        <a:p>
          <a:endParaRPr lang="en-US"/>
        </a:p>
      </dgm:t>
    </dgm:pt>
    <dgm:pt modelId="{727EF58B-BAC4-48CB-A61B-D6A0B9846CE1}" type="sibTrans" cxnId="{47DB3B84-490E-4C96-A8D8-BDC7CE8D7965}">
      <dgm:prSet/>
      <dgm:spPr/>
      <dgm:t>
        <a:bodyPr/>
        <a:lstStyle/>
        <a:p>
          <a:endParaRPr lang="en-US"/>
        </a:p>
      </dgm:t>
    </dgm:pt>
    <dgm:pt modelId="{445DC06E-B89F-4F51-AB41-9FE473A41C8B}">
      <dgm:prSet/>
      <dgm:spPr/>
      <dgm:t>
        <a:bodyPr/>
        <a:lstStyle/>
        <a:p>
          <a:r>
            <a:rPr lang="hr-HR"/>
            <a:t>Definiranje potresnog hazarda na području grada Zagreba</a:t>
          </a:r>
          <a:endParaRPr lang="en-US"/>
        </a:p>
      </dgm:t>
    </dgm:pt>
    <dgm:pt modelId="{E5F3B5FD-A7B3-4AF8-AF6F-E9DEFC9F056B}" type="parTrans" cxnId="{AFAAA9E3-55AA-4BF9-B851-9BEC5DFED278}">
      <dgm:prSet/>
      <dgm:spPr/>
      <dgm:t>
        <a:bodyPr/>
        <a:lstStyle/>
        <a:p>
          <a:endParaRPr lang="en-US"/>
        </a:p>
      </dgm:t>
    </dgm:pt>
    <dgm:pt modelId="{9C98E771-4160-4887-A932-7C8544C5B475}" type="sibTrans" cxnId="{AFAAA9E3-55AA-4BF9-B851-9BEC5DFED278}">
      <dgm:prSet/>
      <dgm:spPr/>
      <dgm:t>
        <a:bodyPr/>
        <a:lstStyle/>
        <a:p>
          <a:endParaRPr lang="en-US"/>
        </a:p>
      </dgm:t>
    </dgm:pt>
    <dgm:pt modelId="{2358FAE1-AA1B-47C6-BC0A-2E588B6AE680}">
      <dgm:prSet/>
      <dgm:spPr/>
      <dgm:t>
        <a:bodyPr/>
        <a:lstStyle/>
        <a:p>
          <a:r>
            <a:rPr lang="hr-HR"/>
            <a:t>Cjelovita baza podataka</a:t>
          </a:r>
          <a:endParaRPr lang="en-US"/>
        </a:p>
      </dgm:t>
    </dgm:pt>
    <dgm:pt modelId="{0B0EDC85-7DC3-4A6F-AA4D-F549E2731043}" type="parTrans" cxnId="{22060009-6177-4E95-B8E8-4F762E422621}">
      <dgm:prSet/>
      <dgm:spPr/>
      <dgm:t>
        <a:bodyPr/>
        <a:lstStyle/>
        <a:p>
          <a:endParaRPr lang="en-US"/>
        </a:p>
      </dgm:t>
    </dgm:pt>
    <dgm:pt modelId="{DD3292B0-A53C-4EC0-8150-CAA8899745AE}" type="sibTrans" cxnId="{22060009-6177-4E95-B8E8-4F762E422621}">
      <dgm:prSet/>
      <dgm:spPr/>
      <dgm:t>
        <a:bodyPr/>
        <a:lstStyle/>
        <a:p>
          <a:endParaRPr lang="en-US"/>
        </a:p>
      </dgm:t>
    </dgm:pt>
    <dgm:pt modelId="{7A599241-36FF-4793-8FD3-0B5437F2C7B1}">
      <dgm:prSet/>
      <dgm:spPr/>
      <dgm:t>
        <a:bodyPr/>
        <a:lstStyle/>
        <a:p>
          <a:r>
            <a:rPr lang="hr-HR"/>
            <a:t>Proračun potresnog rizika</a:t>
          </a:r>
          <a:endParaRPr lang="en-US"/>
        </a:p>
      </dgm:t>
    </dgm:pt>
    <dgm:pt modelId="{A945B77A-9A80-404F-9C8E-4B47FB53FDDC}" type="parTrans" cxnId="{B53B585B-323B-48AA-921B-8B519539A0CF}">
      <dgm:prSet/>
      <dgm:spPr/>
      <dgm:t>
        <a:bodyPr/>
        <a:lstStyle/>
        <a:p>
          <a:endParaRPr lang="en-US"/>
        </a:p>
      </dgm:t>
    </dgm:pt>
    <dgm:pt modelId="{9A9A4324-3307-4D8D-87D8-FFC92BB87852}" type="sibTrans" cxnId="{B53B585B-323B-48AA-921B-8B519539A0CF}">
      <dgm:prSet/>
      <dgm:spPr/>
      <dgm:t>
        <a:bodyPr/>
        <a:lstStyle/>
        <a:p>
          <a:endParaRPr lang="en-US"/>
        </a:p>
      </dgm:t>
    </dgm:pt>
    <dgm:pt modelId="{2A3FA14F-2799-445B-8658-76684281529C}">
      <dgm:prSet/>
      <dgm:spPr/>
      <dgm:t>
        <a:bodyPr/>
        <a:lstStyle/>
        <a:p>
          <a:r>
            <a:rPr lang="hr-HR"/>
            <a:t>Transfer znanja</a:t>
          </a:r>
          <a:endParaRPr lang="en-US"/>
        </a:p>
      </dgm:t>
    </dgm:pt>
    <dgm:pt modelId="{284918CB-772A-425D-9BEC-9DF88577E7CF}" type="parTrans" cxnId="{715C7478-9BD7-45C2-95DE-50867F90447E}">
      <dgm:prSet/>
      <dgm:spPr/>
      <dgm:t>
        <a:bodyPr/>
        <a:lstStyle/>
        <a:p>
          <a:endParaRPr lang="en-US"/>
        </a:p>
      </dgm:t>
    </dgm:pt>
    <dgm:pt modelId="{D38620DF-EC92-4755-B22C-4249C8224763}" type="sibTrans" cxnId="{715C7478-9BD7-45C2-95DE-50867F90447E}">
      <dgm:prSet/>
      <dgm:spPr/>
      <dgm:t>
        <a:bodyPr/>
        <a:lstStyle/>
        <a:p>
          <a:endParaRPr lang="en-US"/>
        </a:p>
      </dgm:t>
    </dgm:pt>
    <dgm:pt modelId="{A790EB03-B458-4033-B367-3551D597DBF3}" type="pres">
      <dgm:prSet presAssocID="{2E7C43DD-619C-4E05-A44C-563C79A0553A}" presName="linear" presStyleCnt="0">
        <dgm:presLayoutVars>
          <dgm:animLvl val="lvl"/>
          <dgm:resizeHandles val="exact"/>
        </dgm:presLayoutVars>
      </dgm:prSet>
      <dgm:spPr/>
    </dgm:pt>
    <dgm:pt modelId="{2073C05E-C167-4DB0-BFA5-1C53003E331D}" type="pres">
      <dgm:prSet presAssocID="{F468C305-2AC2-46C9-A6DD-08D1A4468A1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2A5110C-B8F0-4579-81FE-3F30678B1544}" type="pres">
      <dgm:prSet presAssocID="{727EF58B-BAC4-48CB-A61B-D6A0B9846CE1}" presName="spacer" presStyleCnt="0"/>
      <dgm:spPr/>
    </dgm:pt>
    <dgm:pt modelId="{17630275-BFFD-4684-98DA-9EFCC0C8BF90}" type="pres">
      <dgm:prSet presAssocID="{445DC06E-B89F-4F51-AB41-9FE473A41C8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966FE44-05BE-4A41-AA08-9756083CC6B7}" type="pres">
      <dgm:prSet presAssocID="{9C98E771-4160-4887-A932-7C8544C5B475}" presName="spacer" presStyleCnt="0"/>
      <dgm:spPr/>
    </dgm:pt>
    <dgm:pt modelId="{C43EE326-75EA-4CB4-A2B7-0D489F4A21F1}" type="pres">
      <dgm:prSet presAssocID="{2358FAE1-AA1B-47C6-BC0A-2E588B6AE68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AECA010-7DE2-404E-B99C-5E10C26486EA}" type="pres">
      <dgm:prSet presAssocID="{DD3292B0-A53C-4EC0-8150-CAA8899745AE}" presName="spacer" presStyleCnt="0"/>
      <dgm:spPr/>
    </dgm:pt>
    <dgm:pt modelId="{6FCDAADB-6D12-4BB8-87DE-8D082FAA9F7B}" type="pres">
      <dgm:prSet presAssocID="{7A599241-36FF-4793-8FD3-0B5437F2C7B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0B12ED0-03F8-4979-A99C-BF9765798E45}" type="pres">
      <dgm:prSet presAssocID="{9A9A4324-3307-4D8D-87D8-FFC92BB87852}" presName="spacer" presStyleCnt="0"/>
      <dgm:spPr/>
    </dgm:pt>
    <dgm:pt modelId="{220D83EF-9AAB-4412-A524-850EEE6C8D37}" type="pres">
      <dgm:prSet presAssocID="{2A3FA14F-2799-445B-8658-76684281529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2060009-6177-4E95-B8E8-4F762E422621}" srcId="{2E7C43DD-619C-4E05-A44C-563C79A0553A}" destId="{2358FAE1-AA1B-47C6-BC0A-2E588B6AE680}" srcOrd="2" destOrd="0" parTransId="{0B0EDC85-7DC3-4A6F-AA4D-F549E2731043}" sibTransId="{DD3292B0-A53C-4EC0-8150-CAA8899745AE}"/>
    <dgm:cxn modelId="{B53B585B-323B-48AA-921B-8B519539A0CF}" srcId="{2E7C43DD-619C-4E05-A44C-563C79A0553A}" destId="{7A599241-36FF-4793-8FD3-0B5437F2C7B1}" srcOrd="3" destOrd="0" parTransId="{A945B77A-9A80-404F-9C8E-4B47FB53FDDC}" sibTransId="{9A9A4324-3307-4D8D-87D8-FFC92BB87852}"/>
    <dgm:cxn modelId="{4D1C8544-A88D-4F34-A1B9-7E628623A6F3}" type="presOf" srcId="{2358FAE1-AA1B-47C6-BC0A-2E588B6AE680}" destId="{C43EE326-75EA-4CB4-A2B7-0D489F4A21F1}" srcOrd="0" destOrd="0" presId="urn:microsoft.com/office/officeart/2005/8/layout/vList2"/>
    <dgm:cxn modelId="{DFDC0E65-2F24-4C6A-BE08-B21991B4D3C5}" type="presOf" srcId="{2E7C43DD-619C-4E05-A44C-563C79A0553A}" destId="{A790EB03-B458-4033-B367-3551D597DBF3}" srcOrd="0" destOrd="0" presId="urn:microsoft.com/office/officeart/2005/8/layout/vList2"/>
    <dgm:cxn modelId="{CD70C645-017C-4BCC-A64C-79A6B8F18151}" type="presOf" srcId="{7A599241-36FF-4793-8FD3-0B5437F2C7B1}" destId="{6FCDAADB-6D12-4BB8-87DE-8D082FAA9F7B}" srcOrd="0" destOrd="0" presId="urn:microsoft.com/office/officeart/2005/8/layout/vList2"/>
    <dgm:cxn modelId="{715C7478-9BD7-45C2-95DE-50867F90447E}" srcId="{2E7C43DD-619C-4E05-A44C-563C79A0553A}" destId="{2A3FA14F-2799-445B-8658-76684281529C}" srcOrd="4" destOrd="0" parTransId="{284918CB-772A-425D-9BEC-9DF88577E7CF}" sibTransId="{D38620DF-EC92-4755-B22C-4249C8224763}"/>
    <dgm:cxn modelId="{8C481779-4737-4C78-98A5-0CBD915A1DDB}" type="presOf" srcId="{445DC06E-B89F-4F51-AB41-9FE473A41C8B}" destId="{17630275-BFFD-4684-98DA-9EFCC0C8BF90}" srcOrd="0" destOrd="0" presId="urn:microsoft.com/office/officeart/2005/8/layout/vList2"/>
    <dgm:cxn modelId="{47DB3B84-490E-4C96-A8D8-BDC7CE8D7965}" srcId="{2E7C43DD-619C-4E05-A44C-563C79A0553A}" destId="{F468C305-2AC2-46C9-A6DD-08D1A4468A12}" srcOrd="0" destOrd="0" parTransId="{24AB89AB-7E3F-4571-B1DD-55F382580F13}" sibTransId="{727EF58B-BAC4-48CB-A61B-D6A0B9846CE1}"/>
    <dgm:cxn modelId="{00DCC1C5-2B0E-4D7B-B377-C46BBA8C49C1}" type="presOf" srcId="{F468C305-2AC2-46C9-A6DD-08D1A4468A12}" destId="{2073C05E-C167-4DB0-BFA5-1C53003E331D}" srcOrd="0" destOrd="0" presId="urn:microsoft.com/office/officeart/2005/8/layout/vList2"/>
    <dgm:cxn modelId="{64DF05D0-0312-4EF4-B458-FAF9AD7B1A41}" type="presOf" srcId="{2A3FA14F-2799-445B-8658-76684281529C}" destId="{220D83EF-9AAB-4412-A524-850EEE6C8D37}" srcOrd="0" destOrd="0" presId="urn:microsoft.com/office/officeart/2005/8/layout/vList2"/>
    <dgm:cxn modelId="{AFAAA9E3-55AA-4BF9-B851-9BEC5DFED278}" srcId="{2E7C43DD-619C-4E05-A44C-563C79A0553A}" destId="{445DC06E-B89F-4F51-AB41-9FE473A41C8B}" srcOrd="1" destOrd="0" parTransId="{E5F3B5FD-A7B3-4AF8-AF6F-E9DEFC9F056B}" sibTransId="{9C98E771-4160-4887-A932-7C8544C5B475}"/>
    <dgm:cxn modelId="{7817FE1C-599E-4B70-8334-6EAD3C69D34A}" type="presParOf" srcId="{A790EB03-B458-4033-B367-3551D597DBF3}" destId="{2073C05E-C167-4DB0-BFA5-1C53003E331D}" srcOrd="0" destOrd="0" presId="urn:microsoft.com/office/officeart/2005/8/layout/vList2"/>
    <dgm:cxn modelId="{8562DF94-F440-444E-A7FE-136F1BF2E403}" type="presParOf" srcId="{A790EB03-B458-4033-B367-3551D597DBF3}" destId="{12A5110C-B8F0-4579-81FE-3F30678B1544}" srcOrd="1" destOrd="0" presId="urn:microsoft.com/office/officeart/2005/8/layout/vList2"/>
    <dgm:cxn modelId="{A367D852-5334-4806-A966-BBAB973EFC58}" type="presParOf" srcId="{A790EB03-B458-4033-B367-3551D597DBF3}" destId="{17630275-BFFD-4684-98DA-9EFCC0C8BF90}" srcOrd="2" destOrd="0" presId="urn:microsoft.com/office/officeart/2005/8/layout/vList2"/>
    <dgm:cxn modelId="{C87BF9E3-3286-43C7-88C1-DC17C9FE5AF0}" type="presParOf" srcId="{A790EB03-B458-4033-B367-3551D597DBF3}" destId="{E966FE44-05BE-4A41-AA08-9756083CC6B7}" srcOrd="3" destOrd="0" presId="urn:microsoft.com/office/officeart/2005/8/layout/vList2"/>
    <dgm:cxn modelId="{59AE5DD0-5F28-4F9E-ADD9-C525F4A20A15}" type="presParOf" srcId="{A790EB03-B458-4033-B367-3551D597DBF3}" destId="{C43EE326-75EA-4CB4-A2B7-0D489F4A21F1}" srcOrd="4" destOrd="0" presId="urn:microsoft.com/office/officeart/2005/8/layout/vList2"/>
    <dgm:cxn modelId="{CBE3B2C9-B370-45CB-9B65-0165279CA83E}" type="presParOf" srcId="{A790EB03-B458-4033-B367-3551D597DBF3}" destId="{8AECA010-7DE2-404E-B99C-5E10C26486EA}" srcOrd="5" destOrd="0" presId="urn:microsoft.com/office/officeart/2005/8/layout/vList2"/>
    <dgm:cxn modelId="{C1AE4488-D150-4B6C-A52F-3E3F70F37A3B}" type="presParOf" srcId="{A790EB03-B458-4033-B367-3551D597DBF3}" destId="{6FCDAADB-6D12-4BB8-87DE-8D082FAA9F7B}" srcOrd="6" destOrd="0" presId="urn:microsoft.com/office/officeart/2005/8/layout/vList2"/>
    <dgm:cxn modelId="{14967CA8-483B-47DE-9295-A103F55133DF}" type="presParOf" srcId="{A790EB03-B458-4033-B367-3551D597DBF3}" destId="{F0B12ED0-03F8-4979-A99C-BF9765798E45}" srcOrd="7" destOrd="0" presId="urn:microsoft.com/office/officeart/2005/8/layout/vList2"/>
    <dgm:cxn modelId="{ECDC2102-6504-456E-94F3-665BD40FC97A}" type="presParOf" srcId="{A790EB03-B458-4033-B367-3551D597DBF3}" destId="{220D83EF-9AAB-4412-A524-850EEE6C8D3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CE5694-44B1-4B25-A86E-0F1EF4C938E4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44227B-94E4-4BB0-A370-A27093E69E11}">
      <dgm:prSet phldrT="[Text]"/>
      <dgm:spPr/>
      <dgm:t>
        <a:bodyPr/>
        <a:lstStyle/>
        <a:p>
          <a:r>
            <a:rPr lang="hr-HR" dirty="0"/>
            <a:t>1. radionica </a:t>
          </a:r>
          <a:r>
            <a:rPr lang="hr-HR" b="1" dirty="0"/>
            <a:t>Kreiranje baze podataka Potresni rizik Grada Zagreba i proces prikupljanja atributa</a:t>
          </a:r>
          <a:br>
            <a:rPr lang="hr-HR" b="1" dirty="0"/>
          </a:br>
          <a:br>
            <a:rPr lang="hr-HR" dirty="0"/>
          </a:br>
          <a:r>
            <a:rPr lang="hr-HR" dirty="0"/>
            <a:t>2. studenog 2021.</a:t>
          </a:r>
          <a:endParaRPr lang="en-US" dirty="0"/>
        </a:p>
      </dgm:t>
    </dgm:pt>
    <dgm:pt modelId="{1E9EBE4C-8749-413F-8AC0-7D1EA0E0EA3E}" type="parTrans" cxnId="{766C3D78-3788-4A3A-A80F-E8E6CC1D3F30}">
      <dgm:prSet/>
      <dgm:spPr/>
      <dgm:t>
        <a:bodyPr/>
        <a:lstStyle/>
        <a:p>
          <a:endParaRPr lang="en-US"/>
        </a:p>
      </dgm:t>
    </dgm:pt>
    <dgm:pt modelId="{09970C11-D82B-4F3D-B99E-127B213AE62B}" type="sibTrans" cxnId="{766C3D78-3788-4A3A-A80F-E8E6CC1D3F30}">
      <dgm:prSet phldrT="1" phldr="0"/>
      <dgm:spPr/>
      <dgm:t>
        <a:bodyPr/>
        <a:lstStyle/>
        <a:p>
          <a:r>
            <a:rPr lang="hr-HR"/>
            <a:t>1</a:t>
          </a:r>
          <a:endParaRPr lang="en-US" dirty="0"/>
        </a:p>
      </dgm:t>
    </dgm:pt>
    <dgm:pt modelId="{E329CC2C-76BC-4909-B073-177D94AB549D}">
      <dgm:prSet phldrT="[Text]"/>
      <dgm:spPr/>
      <dgm:t>
        <a:bodyPr/>
        <a:lstStyle/>
        <a:p>
          <a:r>
            <a:rPr lang="hr-HR" dirty="0"/>
            <a:t>1. stručna konferencija</a:t>
          </a:r>
          <a:r>
            <a:rPr lang="hr-HR" b="1" dirty="0"/>
            <a:t> Potresni rizik Grada Zagreba</a:t>
          </a:r>
          <a:r>
            <a:rPr lang="hr-HR" dirty="0"/>
            <a:t> </a:t>
          </a:r>
          <a:br>
            <a:rPr lang="hr-HR" dirty="0"/>
          </a:br>
          <a:br>
            <a:rPr lang="hr-HR" dirty="0"/>
          </a:br>
          <a:r>
            <a:rPr lang="hr-HR" dirty="0"/>
            <a:t>25. ožujka 2022.</a:t>
          </a:r>
        </a:p>
      </dgm:t>
    </dgm:pt>
    <dgm:pt modelId="{FD420DD2-EF79-48BC-8F55-E060767BDCC7}" type="parTrans" cxnId="{8FD4EDA8-ABF4-4890-9983-73D7B20B7E71}">
      <dgm:prSet/>
      <dgm:spPr/>
      <dgm:t>
        <a:bodyPr/>
        <a:lstStyle/>
        <a:p>
          <a:endParaRPr lang="en-US"/>
        </a:p>
      </dgm:t>
    </dgm:pt>
    <dgm:pt modelId="{83F55FCB-6074-42A9-821F-04113AFB1CEF}" type="sibTrans" cxnId="{8FD4EDA8-ABF4-4890-9983-73D7B20B7E71}">
      <dgm:prSet phldrT="2" phldr="0"/>
      <dgm:spPr/>
      <dgm:t>
        <a:bodyPr/>
        <a:lstStyle/>
        <a:p>
          <a:r>
            <a:rPr lang="hr-HR"/>
            <a:t>2</a:t>
          </a:r>
          <a:endParaRPr lang="en-US" dirty="0"/>
        </a:p>
      </dgm:t>
    </dgm:pt>
    <dgm:pt modelId="{C4AA344F-0091-4F4C-867E-D48EDF097557}">
      <dgm:prSet phldrT="[Text]"/>
      <dgm:spPr/>
      <dgm:t>
        <a:bodyPr/>
        <a:lstStyle/>
        <a:p>
          <a:r>
            <a:rPr lang="hr-HR" dirty="0"/>
            <a:t>2. radionica </a:t>
          </a:r>
          <a:br>
            <a:rPr lang="hr-HR" dirty="0"/>
          </a:br>
          <a:r>
            <a:rPr lang="hr-HR" b="1" dirty="0"/>
            <a:t>Softver za dinamičku analizu konstrukcija i proračun oštetljivosti </a:t>
          </a:r>
          <a:br>
            <a:rPr lang="hr-HR" b="1" dirty="0"/>
          </a:br>
          <a:br>
            <a:rPr lang="hr-HR" dirty="0"/>
          </a:br>
          <a:r>
            <a:rPr lang="hr-HR" dirty="0"/>
            <a:t>9. studenog 2022.</a:t>
          </a:r>
          <a:endParaRPr lang="en-US" dirty="0"/>
        </a:p>
      </dgm:t>
    </dgm:pt>
    <dgm:pt modelId="{1FB8618E-9754-4AFA-BF20-ED22B8BFF261}" type="parTrans" cxnId="{7FA6810B-B26A-4CEF-9615-A5F107B7D49E}">
      <dgm:prSet/>
      <dgm:spPr/>
      <dgm:t>
        <a:bodyPr/>
        <a:lstStyle/>
        <a:p>
          <a:endParaRPr lang="en-US"/>
        </a:p>
      </dgm:t>
    </dgm:pt>
    <dgm:pt modelId="{E69C8070-9375-42D7-A11B-4D5D4B775F8E}" type="sibTrans" cxnId="{7FA6810B-B26A-4CEF-9615-A5F107B7D49E}">
      <dgm:prSet phldrT="3" phldr="0"/>
      <dgm:spPr/>
      <dgm:t>
        <a:bodyPr/>
        <a:lstStyle/>
        <a:p>
          <a:r>
            <a:rPr lang="hr-HR"/>
            <a:t>3</a:t>
          </a:r>
          <a:endParaRPr lang="en-US" dirty="0"/>
        </a:p>
      </dgm:t>
    </dgm:pt>
    <dgm:pt modelId="{EA63DEB1-A3AA-4261-AE3F-65F39C835730}">
      <dgm:prSet phldrT="[Text]"/>
      <dgm:spPr/>
      <dgm:t>
        <a:bodyPr/>
        <a:lstStyle/>
        <a:p>
          <a:r>
            <a:rPr lang="hr-HR" dirty="0"/>
            <a:t>3. radionica </a:t>
          </a:r>
          <a:r>
            <a:rPr lang="hr-HR" b="1" dirty="0" err="1"/>
            <a:t>Multisenzorska</a:t>
          </a:r>
          <a:r>
            <a:rPr lang="hr-HR" b="1" dirty="0"/>
            <a:t> snimka Zagreba</a:t>
          </a:r>
          <a:br>
            <a:rPr lang="hr-HR" b="1" dirty="0"/>
          </a:br>
          <a:r>
            <a:rPr lang="hr-HR" b="1" dirty="0"/>
            <a:t> </a:t>
          </a:r>
          <a:br>
            <a:rPr lang="hr-HR" dirty="0"/>
          </a:br>
          <a:r>
            <a:rPr lang="hr-HR" dirty="0"/>
            <a:t>8. ožujka 2023.</a:t>
          </a:r>
        </a:p>
      </dgm:t>
    </dgm:pt>
    <dgm:pt modelId="{40367410-27EE-4008-AFDE-16B61E0D1133}" type="parTrans" cxnId="{33C5D8AE-2A58-4780-802E-D50043A1D6BE}">
      <dgm:prSet/>
      <dgm:spPr/>
      <dgm:t>
        <a:bodyPr/>
        <a:lstStyle/>
        <a:p>
          <a:endParaRPr lang="en-US"/>
        </a:p>
      </dgm:t>
    </dgm:pt>
    <dgm:pt modelId="{388F73C4-5451-442F-BB7E-69BB9DF37DB9}" type="sibTrans" cxnId="{33C5D8AE-2A58-4780-802E-D50043A1D6BE}">
      <dgm:prSet phldrT="4" phldr="0"/>
      <dgm:spPr/>
      <dgm:t>
        <a:bodyPr/>
        <a:lstStyle/>
        <a:p>
          <a:r>
            <a:rPr lang="hr-HR"/>
            <a:t>4</a:t>
          </a:r>
          <a:endParaRPr lang="en-US" dirty="0"/>
        </a:p>
      </dgm:t>
    </dgm:pt>
    <dgm:pt modelId="{64326DAF-29AF-4C83-9403-DE4F17A40714}">
      <dgm:prSet phldrT="[Text]"/>
      <dgm:spPr/>
      <dgm:t>
        <a:bodyPr/>
        <a:lstStyle/>
        <a:p>
          <a:r>
            <a:rPr lang="hr-HR" dirty="0"/>
            <a:t>4. radionica </a:t>
          </a:r>
          <a:r>
            <a:rPr lang="hr-HR" b="1" dirty="0"/>
            <a:t>Potresni rizik gradske četvrti Trešnjevka - sjever </a:t>
          </a:r>
          <a:br>
            <a:rPr lang="hr-HR" b="1" dirty="0"/>
          </a:br>
          <a:br>
            <a:rPr lang="hr-HR" dirty="0"/>
          </a:br>
          <a:r>
            <a:rPr lang="hr-HR" dirty="0"/>
            <a:t>18. listopada 2023.</a:t>
          </a:r>
          <a:endParaRPr lang="en-US" dirty="0"/>
        </a:p>
      </dgm:t>
    </dgm:pt>
    <dgm:pt modelId="{72FD625D-6D79-477D-8342-FC4E5C0F3327}" type="parTrans" cxnId="{A4FE22DF-91BD-43FB-9486-ECD3C4FDB81A}">
      <dgm:prSet/>
      <dgm:spPr/>
      <dgm:t>
        <a:bodyPr/>
        <a:lstStyle/>
        <a:p>
          <a:endParaRPr lang="en-US"/>
        </a:p>
      </dgm:t>
    </dgm:pt>
    <dgm:pt modelId="{774B8D1F-09C0-4BC4-A69D-61AFCFF545A1}" type="sibTrans" cxnId="{A4FE22DF-91BD-43FB-9486-ECD3C4FDB81A}">
      <dgm:prSet phldrT="5" phldr="0"/>
      <dgm:spPr/>
      <dgm:t>
        <a:bodyPr/>
        <a:lstStyle/>
        <a:p>
          <a:r>
            <a:rPr lang="hr-HR"/>
            <a:t>5</a:t>
          </a:r>
          <a:endParaRPr lang="en-US" dirty="0"/>
        </a:p>
      </dgm:t>
    </dgm:pt>
    <dgm:pt modelId="{F96A797C-9D64-49B9-B019-9CB85C40D130}">
      <dgm:prSet phldrT="[Text]"/>
      <dgm:spPr/>
      <dgm:t>
        <a:bodyPr/>
        <a:lstStyle/>
        <a:p>
          <a:r>
            <a:rPr lang="hr-HR" dirty="0"/>
            <a:t>5. radionica </a:t>
          </a:r>
          <a:r>
            <a:rPr lang="hr-HR" b="1" dirty="0"/>
            <a:t>Definiranje potresnog hazarda za Grad Zagreb"</a:t>
          </a:r>
          <a:br>
            <a:rPr lang="hr-HR" dirty="0"/>
          </a:br>
          <a:br>
            <a:rPr lang="hr-HR" dirty="0"/>
          </a:br>
          <a:r>
            <a:rPr lang="hr-HR" dirty="0"/>
            <a:t>15. studenog 2023.</a:t>
          </a:r>
        </a:p>
      </dgm:t>
    </dgm:pt>
    <dgm:pt modelId="{BC818A20-399D-47FB-8987-5701D7213C0C}" type="parTrans" cxnId="{1D8213A5-8A05-4E59-B1B6-DFDAE7E4746D}">
      <dgm:prSet/>
      <dgm:spPr/>
      <dgm:t>
        <a:bodyPr/>
        <a:lstStyle/>
        <a:p>
          <a:endParaRPr lang="en-US"/>
        </a:p>
      </dgm:t>
    </dgm:pt>
    <dgm:pt modelId="{5E37831D-4CEF-4C73-9A7A-E7E33C5DED3E}" type="sibTrans" cxnId="{1D8213A5-8A05-4E59-B1B6-DFDAE7E4746D}">
      <dgm:prSet phldrT="6" phldr="0"/>
      <dgm:spPr/>
      <dgm:t>
        <a:bodyPr/>
        <a:lstStyle/>
        <a:p>
          <a:r>
            <a:rPr lang="hr-HR"/>
            <a:t>6</a:t>
          </a:r>
          <a:endParaRPr lang="en-US" dirty="0"/>
        </a:p>
      </dgm:t>
    </dgm:pt>
    <dgm:pt modelId="{8C0E2AA5-531B-4D75-995D-D06FC78DD7E8}">
      <dgm:prSet phldrT="[Text]"/>
      <dgm:spPr/>
      <dgm:t>
        <a:bodyPr/>
        <a:lstStyle/>
        <a:p>
          <a:r>
            <a:rPr lang="hr-HR" dirty="0"/>
            <a:t>2. Završna stručna konferencija</a:t>
          </a:r>
          <a:br>
            <a:rPr lang="hr-HR" dirty="0"/>
          </a:br>
          <a:r>
            <a:rPr lang="hr-HR" b="1" dirty="0"/>
            <a:t>Potresni rizik Grada Zagreba</a:t>
          </a:r>
          <a:br>
            <a:rPr lang="hr-HR" b="1" dirty="0"/>
          </a:br>
          <a:br>
            <a:rPr lang="hr-HR" dirty="0"/>
          </a:br>
          <a:r>
            <a:rPr lang="hr-HR" dirty="0"/>
            <a:t>20. prosinca 2023.</a:t>
          </a:r>
          <a:endParaRPr lang="en-US" dirty="0"/>
        </a:p>
      </dgm:t>
    </dgm:pt>
    <dgm:pt modelId="{C201169F-131F-481A-862F-AF67FD3E87D4}" type="parTrans" cxnId="{021F5E0A-0F59-45ED-B8A3-6BC25BFC70EB}">
      <dgm:prSet/>
      <dgm:spPr/>
      <dgm:t>
        <a:bodyPr/>
        <a:lstStyle/>
        <a:p>
          <a:endParaRPr lang="en-US"/>
        </a:p>
      </dgm:t>
    </dgm:pt>
    <dgm:pt modelId="{7F2DAFCA-6E9C-49AF-98A1-A4E75625725E}" type="sibTrans" cxnId="{021F5E0A-0F59-45ED-B8A3-6BC25BFC70EB}">
      <dgm:prSet phldrT="7" phldr="0"/>
      <dgm:spPr/>
      <dgm:t>
        <a:bodyPr/>
        <a:lstStyle/>
        <a:p>
          <a:r>
            <a:rPr lang="hr-HR"/>
            <a:t>7</a:t>
          </a:r>
          <a:endParaRPr lang="en-US" dirty="0"/>
        </a:p>
      </dgm:t>
    </dgm:pt>
    <dgm:pt modelId="{94225E1B-8518-45F6-A069-9860F3BEE9E7}" type="pres">
      <dgm:prSet presAssocID="{EACE5694-44B1-4B25-A86E-0F1EF4C938E4}" presName="linearFlow" presStyleCnt="0">
        <dgm:presLayoutVars>
          <dgm:dir/>
          <dgm:animLvl val="lvl"/>
          <dgm:resizeHandles val="exact"/>
        </dgm:presLayoutVars>
      </dgm:prSet>
      <dgm:spPr/>
    </dgm:pt>
    <dgm:pt modelId="{AD057B6A-668C-44A0-B35C-4C8EA37C91CE}" type="pres">
      <dgm:prSet presAssocID="{B644227B-94E4-4BB0-A370-A27093E69E11}" presName="compositeNode" presStyleCnt="0"/>
      <dgm:spPr/>
    </dgm:pt>
    <dgm:pt modelId="{B5611751-DBA6-429C-9991-CD1A322B3FF0}" type="pres">
      <dgm:prSet presAssocID="{B644227B-94E4-4BB0-A370-A27093E69E1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63E0678-3C9C-493B-A7A2-E516F2D6F631}" type="pres">
      <dgm:prSet presAssocID="{B644227B-94E4-4BB0-A370-A27093E69E11}" presName="parSh" presStyleCnt="0"/>
      <dgm:spPr/>
    </dgm:pt>
    <dgm:pt modelId="{6AD01305-78A5-4E13-8390-BB061BCCCC58}" type="pres">
      <dgm:prSet presAssocID="{B644227B-94E4-4BB0-A370-A27093E69E11}" presName="lineNode" presStyleLbl="alignAccFollowNode1" presStyleIdx="0" presStyleCnt="21"/>
      <dgm:spPr/>
    </dgm:pt>
    <dgm:pt modelId="{F302174B-D15A-4FCF-AC2A-E1FEE82682D9}" type="pres">
      <dgm:prSet presAssocID="{B644227B-94E4-4BB0-A370-A27093E69E11}" presName="lineArrowNode" presStyleLbl="alignAccFollowNode1" presStyleIdx="1" presStyleCnt="21"/>
      <dgm:spPr/>
    </dgm:pt>
    <dgm:pt modelId="{4B2B7F20-FB7F-4B04-AC00-F013B919F864}" type="pres">
      <dgm:prSet presAssocID="{09970C11-D82B-4F3D-B99E-127B213AE62B}" presName="sibTransNodeCircle" presStyleLbl="alignNode1" presStyleIdx="0" presStyleCnt="7" custLinFactNeighborX="5359" custLinFactNeighborY="5868">
        <dgm:presLayoutVars>
          <dgm:chMax val="0"/>
          <dgm:bulletEnabled/>
        </dgm:presLayoutVars>
      </dgm:prSet>
      <dgm:spPr/>
    </dgm:pt>
    <dgm:pt modelId="{9B597A03-978A-4C4A-8FC9-FF11F4A21104}" type="pres">
      <dgm:prSet presAssocID="{09970C11-D82B-4F3D-B99E-127B213AE62B}" presName="spacerBetweenCircleAndCallout" presStyleCnt="0">
        <dgm:presLayoutVars/>
      </dgm:prSet>
      <dgm:spPr/>
    </dgm:pt>
    <dgm:pt modelId="{B9B433C3-35D0-4A65-B8C0-31CE3367B23B}" type="pres">
      <dgm:prSet presAssocID="{B644227B-94E4-4BB0-A370-A27093E69E11}" presName="nodeText" presStyleLbl="alignAccFollowNode1" presStyleIdx="2" presStyleCnt="21">
        <dgm:presLayoutVars>
          <dgm:bulletEnabled val="1"/>
        </dgm:presLayoutVars>
      </dgm:prSet>
      <dgm:spPr/>
    </dgm:pt>
    <dgm:pt modelId="{722DF0B4-5640-4313-B3F9-7DB83FE1D833}" type="pres">
      <dgm:prSet presAssocID="{09970C11-D82B-4F3D-B99E-127B213AE62B}" presName="sibTransComposite" presStyleCnt="0"/>
      <dgm:spPr/>
    </dgm:pt>
    <dgm:pt modelId="{629FA497-AE21-4DBA-A884-091570C0F7B2}" type="pres">
      <dgm:prSet presAssocID="{E329CC2C-76BC-4909-B073-177D94AB549D}" presName="compositeNode" presStyleCnt="0"/>
      <dgm:spPr/>
    </dgm:pt>
    <dgm:pt modelId="{F75574C6-BCAE-42BE-BB96-4248BFEB2C1F}" type="pres">
      <dgm:prSet presAssocID="{E329CC2C-76BC-4909-B073-177D94AB549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0E1E287-C5D9-498A-9362-CEC3431FC0D3}" type="pres">
      <dgm:prSet presAssocID="{E329CC2C-76BC-4909-B073-177D94AB549D}" presName="parSh" presStyleCnt="0"/>
      <dgm:spPr/>
    </dgm:pt>
    <dgm:pt modelId="{C35C66A5-069E-4D24-937E-013BAB9D62DC}" type="pres">
      <dgm:prSet presAssocID="{E329CC2C-76BC-4909-B073-177D94AB549D}" presName="lineNode" presStyleLbl="alignAccFollowNode1" presStyleIdx="3" presStyleCnt="21"/>
      <dgm:spPr/>
    </dgm:pt>
    <dgm:pt modelId="{A899B298-7FBC-49B0-BE06-4C12D023D9D7}" type="pres">
      <dgm:prSet presAssocID="{E329CC2C-76BC-4909-B073-177D94AB549D}" presName="lineArrowNode" presStyleLbl="alignAccFollowNode1" presStyleIdx="4" presStyleCnt="21"/>
      <dgm:spPr/>
    </dgm:pt>
    <dgm:pt modelId="{27586111-9BF7-4B4C-81C2-BD58BC260F4B}" type="pres">
      <dgm:prSet presAssocID="{83F55FCB-6074-42A9-821F-04113AFB1CEF}" presName="sibTransNodeCircle" presStyleLbl="alignNode1" presStyleIdx="1" presStyleCnt="7">
        <dgm:presLayoutVars>
          <dgm:chMax val="0"/>
          <dgm:bulletEnabled/>
        </dgm:presLayoutVars>
      </dgm:prSet>
      <dgm:spPr/>
    </dgm:pt>
    <dgm:pt modelId="{A377EDCE-5E79-43F0-8364-4670B8BCB19B}" type="pres">
      <dgm:prSet presAssocID="{83F55FCB-6074-42A9-821F-04113AFB1CEF}" presName="spacerBetweenCircleAndCallout" presStyleCnt="0">
        <dgm:presLayoutVars/>
      </dgm:prSet>
      <dgm:spPr/>
    </dgm:pt>
    <dgm:pt modelId="{C2528A47-50E1-4A12-AC97-C8DB412F9873}" type="pres">
      <dgm:prSet presAssocID="{E329CC2C-76BC-4909-B073-177D94AB549D}" presName="nodeText" presStyleLbl="alignAccFollowNode1" presStyleIdx="5" presStyleCnt="21">
        <dgm:presLayoutVars>
          <dgm:bulletEnabled val="1"/>
        </dgm:presLayoutVars>
      </dgm:prSet>
      <dgm:spPr/>
    </dgm:pt>
    <dgm:pt modelId="{1E8B4871-0F6F-44CB-AB05-30CF2A21DEA0}" type="pres">
      <dgm:prSet presAssocID="{83F55FCB-6074-42A9-821F-04113AFB1CEF}" presName="sibTransComposite" presStyleCnt="0"/>
      <dgm:spPr/>
    </dgm:pt>
    <dgm:pt modelId="{DE398D9E-B6C6-4CCD-878A-0243A574C0FB}" type="pres">
      <dgm:prSet presAssocID="{C4AA344F-0091-4F4C-867E-D48EDF097557}" presName="compositeNode" presStyleCnt="0"/>
      <dgm:spPr/>
    </dgm:pt>
    <dgm:pt modelId="{0D03ED33-233C-440A-81DB-8FE400544BC0}" type="pres">
      <dgm:prSet presAssocID="{C4AA344F-0091-4F4C-867E-D48EDF09755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7EF7EFD-8568-4A43-915A-2319B554A0DC}" type="pres">
      <dgm:prSet presAssocID="{C4AA344F-0091-4F4C-867E-D48EDF097557}" presName="parSh" presStyleCnt="0"/>
      <dgm:spPr/>
    </dgm:pt>
    <dgm:pt modelId="{E1B13A03-5F67-4BDE-8D9C-602252A97850}" type="pres">
      <dgm:prSet presAssocID="{C4AA344F-0091-4F4C-867E-D48EDF097557}" presName="lineNode" presStyleLbl="alignAccFollowNode1" presStyleIdx="6" presStyleCnt="21"/>
      <dgm:spPr/>
    </dgm:pt>
    <dgm:pt modelId="{2380586A-3576-4CC5-AC6F-207D8580EC94}" type="pres">
      <dgm:prSet presAssocID="{C4AA344F-0091-4F4C-867E-D48EDF097557}" presName="lineArrowNode" presStyleLbl="alignAccFollowNode1" presStyleIdx="7" presStyleCnt="21"/>
      <dgm:spPr/>
    </dgm:pt>
    <dgm:pt modelId="{C7B6A83C-23AA-423C-A441-FC02B4AE3878}" type="pres">
      <dgm:prSet presAssocID="{E69C8070-9375-42D7-A11B-4D5D4B775F8E}" presName="sibTransNodeCircle" presStyleLbl="alignNode1" presStyleIdx="2" presStyleCnt="7">
        <dgm:presLayoutVars>
          <dgm:chMax val="0"/>
          <dgm:bulletEnabled/>
        </dgm:presLayoutVars>
      </dgm:prSet>
      <dgm:spPr/>
    </dgm:pt>
    <dgm:pt modelId="{3540BDBB-CFB0-4E1E-8088-FEB876B74A01}" type="pres">
      <dgm:prSet presAssocID="{E69C8070-9375-42D7-A11B-4D5D4B775F8E}" presName="spacerBetweenCircleAndCallout" presStyleCnt="0">
        <dgm:presLayoutVars/>
      </dgm:prSet>
      <dgm:spPr/>
    </dgm:pt>
    <dgm:pt modelId="{9623038C-ED79-48B2-8B7F-677A0605C46F}" type="pres">
      <dgm:prSet presAssocID="{C4AA344F-0091-4F4C-867E-D48EDF097557}" presName="nodeText" presStyleLbl="alignAccFollowNode1" presStyleIdx="8" presStyleCnt="21">
        <dgm:presLayoutVars>
          <dgm:bulletEnabled val="1"/>
        </dgm:presLayoutVars>
      </dgm:prSet>
      <dgm:spPr/>
    </dgm:pt>
    <dgm:pt modelId="{C534A02F-CD68-4170-A4A0-7E7325B742EF}" type="pres">
      <dgm:prSet presAssocID="{E69C8070-9375-42D7-A11B-4D5D4B775F8E}" presName="sibTransComposite" presStyleCnt="0"/>
      <dgm:spPr/>
    </dgm:pt>
    <dgm:pt modelId="{42EDD66E-E705-4A03-B543-61C42CBE8E98}" type="pres">
      <dgm:prSet presAssocID="{EA63DEB1-A3AA-4261-AE3F-65F39C835730}" presName="compositeNode" presStyleCnt="0"/>
      <dgm:spPr/>
    </dgm:pt>
    <dgm:pt modelId="{8A0D6B06-27A3-4CA1-BF10-B8086FAA49E6}" type="pres">
      <dgm:prSet presAssocID="{EA63DEB1-A3AA-4261-AE3F-65F39C83573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264FBE-ABA9-435B-8C1E-6F3ACE264240}" type="pres">
      <dgm:prSet presAssocID="{EA63DEB1-A3AA-4261-AE3F-65F39C835730}" presName="parSh" presStyleCnt="0"/>
      <dgm:spPr/>
    </dgm:pt>
    <dgm:pt modelId="{5F4247DC-3326-49D9-9372-2C696E500B0B}" type="pres">
      <dgm:prSet presAssocID="{EA63DEB1-A3AA-4261-AE3F-65F39C835730}" presName="lineNode" presStyleLbl="alignAccFollowNode1" presStyleIdx="9" presStyleCnt="21"/>
      <dgm:spPr/>
    </dgm:pt>
    <dgm:pt modelId="{95DBC074-F167-4ABA-B677-7F488169581D}" type="pres">
      <dgm:prSet presAssocID="{EA63DEB1-A3AA-4261-AE3F-65F39C835730}" presName="lineArrowNode" presStyleLbl="alignAccFollowNode1" presStyleIdx="10" presStyleCnt="21"/>
      <dgm:spPr/>
    </dgm:pt>
    <dgm:pt modelId="{16904F83-4536-4906-BDFB-BDD264DE9AD9}" type="pres">
      <dgm:prSet presAssocID="{388F73C4-5451-442F-BB7E-69BB9DF37DB9}" presName="sibTransNodeCircle" presStyleLbl="alignNode1" presStyleIdx="3" presStyleCnt="7">
        <dgm:presLayoutVars>
          <dgm:chMax val="0"/>
          <dgm:bulletEnabled/>
        </dgm:presLayoutVars>
      </dgm:prSet>
      <dgm:spPr/>
    </dgm:pt>
    <dgm:pt modelId="{2DAC93A0-1926-41EB-8DD6-842FB23CCB0A}" type="pres">
      <dgm:prSet presAssocID="{388F73C4-5451-442F-BB7E-69BB9DF37DB9}" presName="spacerBetweenCircleAndCallout" presStyleCnt="0">
        <dgm:presLayoutVars/>
      </dgm:prSet>
      <dgm:spPr/>
    </dgm:pt>
    <dgm:pt modelId="{FA77508D-A9DA-4459-838F-11B37897797D}" type="pres">
      <dgm:prSet presAssocID="{EA63DEB1-A3AA-4261-AE3F-65F39C835730}" presName="nodeText" presStyleLbl="alignAccFollowNode1" presStyleIdx="11" presStyleCnt="21">
        <dgm:presLayoutVars>
          <dgm:bulletEnabled val="1"/>
        </dgm:presLayoutVars>
      </dgm:prSet>
      <dgm:spPr/>
    </dgm:pt>
    <dgm:pt modelId="{02E08F9A-897B-4E46-81CC-636DF7A024DE}" type="pres">
      <dgm:prSet presAssocID="{388F73C4-5451-442F-BB7E-69BB9DF37DB9}" presName="sibTransComposite" presStyleCnt="0"/>
      <dgm:spPr/>
    </dgm:pt>
    <dgm:pt modelId="{D76764CA-3196-4D48-985E-019DF1A1CB12}" type="pres">
      <dgm:prSet presAssocID="{64326DAF-29AF-4C83-9403-DE4F17A40714}" presName="compositeNode" presStyleCnt="0"/>
      <dgm:spPr/>
    </dgm:pt>
    <dgm:pt modelId="{BC031A92-75D5-4A61-AABE-BA27A96D1B3B}" type="pres">
      <dgm:prSet presAssocID="{64326DAF-29AF-4C83-9403-DE4F17A4071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B7624D0-6B88-403E-A76E-A094DDA96AF3}" type="pres">
      <dgm:prSet presAssocID="{64326DAF-29AF-4C83-9403-DE4F17A40714}" presName="parSh" presStyleCnt="0"/>
      <dgm:spPr/>
    </dgm:pt>
    <dgm:pt modelId="{ACC1D7DF-FEE4-4F0B-A0F8-86C58F0AEF5C}" type="pres">
      <dgm:prSet presAssocID="{64326DAF-29AF-4C83-9403-DE4F17A40714}" presName="lineNode" presStyleLbl="alignAccFollowNode1" presStyleIdx="12" presStyleCnt="21"/>
      <dgm:spPr/>
    </dgm:pt>
    <dgm:pt modelId="{052DF70E-0DE3-4227-BF34-2B27673FEDE8}" type="pres">
      <dgm:prSet presAssocID="{64326DAF-29AF-4C83-9403-DE4F17A40714}" presName="lineArrowNode" presStyleLbl="alignAccFollowNode1" presStyleIdx="13" presStyleCnt="21"/>
      <dgm:spPr/>
    </dgm:pt>
    <dgm:pt modelId="{23C643DB-C71C-4F25-80CE-CADF05953A4F}" type="pres">
      <dgm:prSet presAssocID="{774B8D1F-09C0-4BC4-A69D-61AFCFF545A1}" presName="sibTransNodeCircle" presStyleLbl="alignNode1" presStyleIdx="4" presStyleCnt="7">
        <dgm:presLayoutVars>
          <dgm:chMax val="0"/>
          <dgm:bulletEnabled/>
        </dgm:presLayoutVars>
      </dgm:prSet>
      <dgm:spPr/>
    </dgm:pt>
    <dgm:pt modelId="{2068B751-97A1-4DD4-AF40-F9CD790E8AFD}" type="pres">
      <dgm:prSet presAssocID="{774B8D1F-09C0-4BC4-A69D-61AFCFF545A1}" presName="spacerBetweenCircleAndCallout" presStyleCnt="0">
        <dgm:presLayoutVars/>
      </dgm:prSet>
      <dgm:spPr/>
    </dgm:pt>
    <dgm:pt modelId="{1CE3408B-8C85-406D-9550-34CBA3B82DB9}" type="pres">
      <dgm:prSet presAssocID="{64326DAF-29AF-4C83-9403-DE4F17A40714}" presName="nodeText" presStyleLbl="alignAccFollowNode1" presStyleIdx="14" presStyleCnt="21">
        <dgm:presLayoutVars>
          <dgm:bulletEnabled val="1"/>
        </dgm:presLayoutVars>
      </dgm:prSet>
      <dgm:spPr/>
    </dgm:pt>
    <dgm:pt modelId="{794490F5-FEF3-4D43-B1B0-5B8F12AD8E46}" type="pres">
      <dgm:prSet presAssocID="{774B8D1F-09C0-4BC4-A69D-61AFCFF545A1}" presName="sibTransComposite" presStyleCnt="0"/>
      <dgm:spPr/>
    </dgm:pt>
    <dgm:pt modelId="{6EDA2CB8-4340-40C2-B969-97ED1D3F8347}" type="pres">
      <dgm:prSet presAssocID="{F96A797C-9D64-49B9-B019-9CB85C40D130}" presName="compositeNode" presStyleCnt="0"/>
      <dgm:spPr/>
    </dgm:pt>
    <dgm:pt modelId="{793F1701-23B2-485F-90BC-B4C16C93417F}" type="pres">
      <dgm:prSet presAssocID="{F96A797C-9D64-49B9-B019-9CB85C40D13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6FF4694-BA48-4DC5-9B01-835FC2482E77}" type="pres">
      <dgm:prSet presAssocID="{F96A797C-9D64-49B9-B019-9CB85C40D130}" presName="parSh" presStyleCnt="0"/>
      <dgm:spPr/>
    </dgm:pt>
    <dgm:pt modelId="{44172FA8-1C27-4CDB-9D20-D13C729F6D0B}" type="pres">
      <dgm:prSet presAssocID="{F96A797C-9D64-49B9-B019-9CB85C40D130}" presName="lineNode" presStyleLbl="alignAccFollowNode1" presStyleIdx="15" presStyleCnt="21"/>
      <dgm:spPr/>
    </dgm:pt>
    <dgm:pt modelId="{7829984E-7080-460A-8EEC-7DF11C23484D}" type="pres">
      <dgm:prSet presAssocID="{F96A797C-9D64-49B9-B019-9CB85C40D130}" presName="lineArrowNode" presStyleLbl="alignAccFollowNode1" presStyleIdx="16" presStyleCnt="21"/>
      <dgm:spPr/>
    </dgm:pt>
    <dgm:pt modelId="{666883AD-5F9D-4C1E-9D85-07029FD13D5F}" type="pres">
      <dgm:prSet presAssocID="{5E37831D-4CEF-4C73-9A7A-E7E33C5DED3E}" presName="sibTransNodeCircle" presStyleLbl="alignNode1" presStyleIdx="5" presStyleCnt="7">
        <dgm:presLayoutVars>
          <dgm:chMax val="0"/>
          <dgm:bulletEnabled/>
        </dgm:presLayoutVars>
      </dgm:prSet>
      <dgm:spPr/>
    </dgm:pt>
    <dgm:pt modelId="{BFE15036-2FF1-4B83-AF4C-B9A350EAE15A}" type="pres">
      <dgm:prSet presAssocID="{5E37831D-4CEF-4C73-9A7A-E7E33C5DED3E}" presName="spacerBetweenCircleAndCallout" presStyleCnt="0">
        <dgm:presLayoutVars/>
      </dgm:prSet>
      <dgm:spPr/>
    </dgm:pt>
    <dgm:pt modelId="{7ADC540E-0E76-4854-8439-EB0E6DCFE676}" type="pres">
      <dgm:prSet presAssocID="{F96A797C-9D64-49B9-B019-9CB85C40D130}" presName="nodeText" presStyleLbl="alignAccFollowNode1" presStyleIdx="17" presStyleCnt="21">
        <dgm:presLayoutVars>
          <dgm:bulletEnabled val="1"/>
        </dgm:presLayoutVars>
      </dgm:prSet>
      <dgm:spPr/>
    </dgm:pt>
    <dgm:pt modelId="{CF5093FE-35B0-4270-87D7-0C8BAE125546}" type="pres">
      <dgm:prSet presAssocID="{5E37831D-4CEF-4C73-9A7A-E7E33C5DED3E}" presName="sibTransComposite" presStyleCnt="0"/>
      <dgm:spPr/>
    </dgm:pt>
    <dgm:pt modelId="{712F6EB5-0684-44CB-9321-04E712BABEFD}" type="pres">
      <dgm:prSet presAssocID="{8C0E2AA5-531B-4D75-995D-D06FC78DD7E8}" presName="compositeNode" presStyleCnt="0"/>
      <dgm:spPr/>
    </dgm:pt>
    <dgm:pt modelId="{489CB64D-5830-450F-8285-5EB36AF56E4D}" type="pres">
      <dgm:prSet presAssocID="{8C0E2AA5-531B-4D75-995D-D06FC78DD7E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037D8F1-AF7C-41E2-89BE-CA003871B2C1}" type="pres">
      <dgm:prSet presAssocID="{8C0E2AA5-531B-4D75-995D-D06FC78DD7E8}" presName="parSh" presStyleCnt="0"/>
      <dgm:spPr/>
    </dgm:pt>
    <dgm:pt modelId="{95C833CC-936B-4545-AADF-E9A05E454E4C}" type="pres">
      <dgm:prSet presAssocID="{8C0E2AA5-531B-4D75-995D-D06FC78DD7E8}" presName="lineNode" presStyleLbl="alignAccFollowNode1" presStyleIdx="18" presStyleCnt="21"/>
      <dgm:spPr/>
    </dgm:pt>
    <dgm:pt modelId="{328D65D9-A8A5-44CD-B990-87D63057BB79}" type="pres">
      <dgm:prSet presAssocID="{8C0E2AA5-531B-4D75-995D-D06FC78DD7E8}" presName="lineArrowNode" presStyleLbl="alignAccFollowNode1" presStyleIdx="19" presStyleCnt="21"/>
      <dgm:spPr/>
    </dgm:pt>
    <dgm:pt modelId="{198A48F7-3760-4634-A4DE-A9DF6E81B6DE}" type="pres">
      <dgm:prSet presAssocID="{7F2DAFCA-6E9C-49AF-98A1-A4E75625725E}" presName="sibTransNodeCircle" presStyleLbl="alignNode1" presStyleIdx="6" presStyleCnt="7">
        <dgm:presLayoutVars>
          <dgm:chMax val="0"/>
          <dgm:bulletEnabled/>
        </dgm:presLayoutVars>
      </dgm:prSet>
      <dgm:spPr/>
    </dgm:pt>
    <dgm:pt modelId="{1BFE5AB6-97A1-4622-AADC-E4B18744FD4C}" type="pres">
      <dgm:prSet presAssocID="{7F2DAFCA-6E9C-49AF-98A1-A4E75625725E}" presName="spacerBetweenCircleAndCallout" presStyleCnt="0">
        <dgm:presLayoutVars/>
      </dgm:prSet>
      <dgm:spPr/>
    </dgm:pt>
    <dgm:pt modelId="{6BE87333-0EE1-40C3-819D-4284AB058D03}" type="pres">
      <dgm:prSet presAssocID="{8C0E2AA5-531B-4D75-995D-D06FC78DD7E8}" presName="nodeText" presStyleLbl="alignAccFollowNode1" presStyleIdx="20" presStyleCnt="21">
        <dgm:presLayoutVars>
          <dgm:bulletEnabled val="1"/>
        </dgm:presLayoutVars>
      </dgm:prSet>
      <dgm:spPr/>
    </dgm:pt>
  </dgm:ptLst>
  <dgm:cxnLst>
    <dgm:cxn modelId="{43723B01-3ED4-4213-9A04-9C3BC9D79F33}" type="presOf" srcId="{F96A797C-9D64-49B9-B019-9CB85C40D130}" destId="{7ADC540E-0E76-4854-8439-EB0E6DCFE676}" srcOrd="0" destOrd="0" presId="urn:microsoft.com/office/officeart/2016/7/layout/LinearArrowProcessNumbered"/>
    <dgm:cxn modelId="{021F5E0A-0F59-45ED-B8A3-6BC25BFC70EB}" srcId="{EACE5694-44B1-4B25-A86E-0F1EF4C938E4}" destId="{8C0E2AA5-531B-4D75-995D-D06FC78DD7E8}" srcOrd="6" destOrd="0" parTransId="{C201169F-131F-481A-862F-AF67FD3E87D4}" sibTransId="{7F2DAFCA-6E9C-49AF-98A1-A4E75625725E}"/>
    <dgm:cxn modelId="{7FA6810B-B26A-4CEF-9615-A5F107B7D49E}" srcId="{EACE5694-44B1-4B25-A86E-0F1EF4C938E4}" destId="{C4AA344F-0091-4F4C-867E-D48EDF097557}" srcOrd="2" destOrd="0" parTransId="{1FB8618E-9754-4AFA-BF20-ED22B8BFF261}" sibTransId="{E69C8070-9375-42D7-A11B-4D5D4B775F8E}"/>
    <dgm:cxn modelId="{3B853F35-B346-400E-A41C-10150A49A384}" type="presOf" srcId="{8C0E2AA5-531B-4D75-995D-D06FC78DD7E8}" destId="{6BE87333-0EE1-40C3-819D-4284AB058D03}" srcOrd="0" destOrd="0" presId="urn:microsoft.com/office/officeart/2016/7/layout/LinearArrowProcessNumbered"/>
    <dgm:cxn modelId="{E7013337-EDB1-4358-879D-2242C141AA11}" type="presOf" srcId="{E69C8070-9375-42D7-A11B-4D5D4B775F8E}" destId="{C7B6A83C-23AA-423C-A441-FC02B4AE3878}" srcOrd="0" destOrd="0" presId="urn:microsoft.com/office/officeart/2016/7/layout/LinearArrowProcessNumbered"/>
    <dgm:cxn modelId="{D000EA3A-49A9-45D0-810C-8DFB41400044}" type="presOf" srcId="{EA63DEB1-A3AA-4261-AE3F-65F39C835730}" destId="{FA77508D-A9DA-4459-838F-11B37897797D}" srcOrd="0" destOrd="0" presId="urn:microsoft.com/office/officeart/2016/7/layout/LinearArrowProcessNumbered"/>
    <dgm:cxn modelId="{4B581268-2A16-485E-9CA3-D9376FF21BBB}" type="presOf" srcId="{C4AA344F-0091-4F4C-867E-D48EDF097557}" destId="{9623038C-ED79-48B2-8B7F-677A0605C46F}" srcOrd="0" destOrd="0" presId="urn:microsoft.com/office/officeart/2016/7/layout/LinearArrowProcessNumbered"/>
    <dgm:cxn modelId="{3ECA2E4A-FEDD-4414-B154-3C92698BF698}" type="presOf" srcId="{774B8D1F-09C0-4BC4-A69D-61AFCFF545A1}" destId="{23C643DB-C71C-4F25-80CE-CADF05953A4F}" srcOrd="0" destOrd="0" presId="urn:microsoft.com/office/officeart/2016/7/layout/LinearArrowProcessNumbered"/>
    <dgm:cxn modelId="{766C3D78-3788-4A3A-A80F-E8E6CC1D3F30}" srcId="{EACE5694-44B1-4B25-A86E-0F1EF4C938E4}" destId="{B644227B-94E4-4BB0-A370-A27093E69E11}" srcOrd="0" destOrd="0" parTransId="{1E9EBE4C-8749-413F-8AC0-7D1EA0E0EA3E}" sibTransId="{09970C11-D82B-4F3D-B99E-127B213AE62B}"/>
    <dgm:cxn modelId="{24674A7B-3829-42B1-8A03-5A669AE0F33C}" type="presOf" srcId="{EACE5694-44B1-4B25-A86E-0F1EF4C938E4}" destId="{94225E1B-8518-45F6-A069-9860F3BEE9E7}" srcOrd="0" destOrd="0" presId="urn:microsoft.com/office/officeart/2016/7/layout/LinearArrowProcessNumbered"/>
    <dgm:cxn modelId="{1399B37E-8E4C-4336-A775-62F8CBC57274}" type="presOf" srcId="{09970C11-D82B-4F3D-B99E-127B213AE62B}" destId="{4B2B7F20-FB7F-4B04-AC00-F013B919F864}" srcOrd="0" destOrd="0" presId="urn:microsoft.com/office/officeart/2016/7/layout/LinearArrowProcessNumbered"/>
    <dgm:cxn modelId="{1D391A8B-AC29-432F-A416-0D138E4F6C74}" type="presOf" srcId="{B644227B-94E4-4BB0-A370-A27093E69E11}" destId="{B9B433C3-35D0-4A65-B8C0-31CE3367B23B}" srcOrd="0" destOrd="0" presId="urn:microsoft.com/office/officeart/2016/7/layout/LinearArrowProcessNumbered"/>
    <dgm:cxn modelId="{1059E69B-38E0-4344-AB96-25360552577C}" type="presOf" srcId="{5E37831D-4CEF-4C73-9A7A-E7E33C5DED3E}" destId="{666883AD-5F9D-4C1E-9D85-07029FD13D5F}" srcOrd="0" destOrd="0" presId="urn:microsoft.com/office/officeart/2016/7/layout/LinearArrowProcessNumbered"/>
    <dgm:cxn modelId="{1D8213A5-8A05-4E59-B1B6-DFDAE7E4746D}" srcId="{EACE5694-44B1-4B25-A86E-0F1EF4C938E4}" destId="{F96A797C-9D64-49B9-B019-9CB85C40D130}" srcOrd="5" destOrd="0" parTransId="{BC818A20-399D-47FB-8987-5701D7213C0C}" sibTransId="{5E37831D-4CEF-4C73-9A7A-E7E33C5DED3E}"/>
    <dgm:cxn modelId="{8FD4EDA8-ABF4-4890-9983-73D7B20B7E71}" srcId="{EACE5694-44B1-4B25-A86E-0F1EF4C938E4}" destId="{E329CC2C-76BC-4909-B073-177D94AB549D}" srcOrd="1" destOrd="0" parTransId="{FD420DD2-EF79-48BC-8F55-E060767BDCC7}" sibTransId="{83F55FCB-6074-42A9-821F-04113AFB1CEF}"/>
    <dgm:cxn modelId="{33C5D8AE-2A58-4780-802E-D50043A1D6BE}" srcId="{EACE5694-44B1-4B25-A86E-0F1EF4C938E4}" destId="{EA63DEB1-A3AA-4261-AE3F-65F39C835730}" srcOrd="3" destOrd="0" parTransId="{40367410-27EE-4008-AFDE-16B61E0D1133}" sibTransId="{388F73C4-5451-442F-BB7E-69BB9DF37DB9}"/>
    <dgm:cxn modelId="{24EB72C9-8FE3-46B6-8493-C11EE2487908}" type="presOf" srcId="{388F73C4-5451-442F-BB7E-69BB9DF37DB9}" destId="{16904F83-4536-4906-BDFB-BDD264DE9AD9}" srcOrd="0" destOrd="0" presId="urn:microsoft.com/office/officeart/2016/7/layout/LinearArrowProcessNumbered"/>
    <dgm:cxn modelId="{1DC538D1-3408-4B1A-9D0E-3DC474E8BA06}" type="presOf" srcId="{64326DAF-29AF-4C83-9403-DE4F17A40714}" destId="{1CE3408B-8C85-406D-9550-34CBA3B82DB9}" srcOrd="0" destOrd="0" presId="urn:microsoft.com/office/officeart/2016/7/layout/LinearArrowProcessNumbered"/>
    <dgm:cxn modelId="{4E762CD2-3CB2-4E89-80F4-2D0E1D4A57EE}" type="presOf" srcId="{83F55FCB-6074-42A9-821F-04113AFB1CEF}" destId="{27586111-9BF7-4B4C-81C2-BD58BC260F4B}" srcOrd="0" destOrd="0" presId="urn:microsoft.com/office/officeart/2016/7/layout/LinearArrowProcessNumbered"/>
    <dgm:cxn modelId="{E07E69D7-CBED-4BC3-B92F-C9BBB3874979}" type="presOf" srcId="{E329CC2C-76BC-4909-B073-177D94AB549D}" destId="{C2528A47-50E1-4A12-AC97-C8DB412F9873}" srcOrd="0" destOrd="0" presId="urn:microsoft.com/office/officeart/2016/7/layout/LinearArrowProcessNumbered"/>
    <dgm:cxn modelId="{A4FE22DF-91BD-43FB-9486-ECD3C4FDB81A}" srcId="{EACE5694-44B1-4B25-A86E-0F1EF4C938E4}" destId="{64326DAF-29AF-4C83-9403-DE4F17A40714}" srcOrd="4" destOrd="0" parTransId="{72FD625D-6D79-477D-8342-FC4E5C0F3327}" sibTransId="{774B8D1F-09C0-4BC4-A69D-61AFCFF545A1}"/>
    <dgm:cxn modelId="{53D99EFB-CA81-4FEF-A826-A484A1315FB3}" type="presOf" srcId="{7F2DAFCA-6E9C-49AF-98A1-A4E75625725E}" destId="{198A48F7-3760-4634-A4DE-A9DF6E81B6DE}" srcOrd="0" destOrd="0" presId="urn:microsoft.com/office/officeart/2016/7/layout/LinearArrowProcessNumbered"/>
    <dgm:cxn modelId="{1D3E6742-B740-4B44-BC2C-90B20E3A8A1A}" type="presParOf" srcId="{94225E1B-8518-45F6-A069-9860F3BEE9E7}" destId="{AD057B6A-668C-44A0-B35C-4C8EA37C91CE}" srcOrd="0" destOrd="0" presId="urn:microsoft.com/office/officeart/2016/7/layout/LinearArrowProcessNumbered"/>
    <dgm:cxn modelId="{43286A9C-717F-44AB-93AB-8EA096E07313}" type="presParOf" srcId="{AD057B6A-668C-44A0-B35C-4C8EA37C91CE}" destId="{B5611751-DBA6-429C-9991-CD1A322B3FF0}" srcOrd="0" destOrd="0" presId="urn:microsoft.com/office/officeart/2016/7/layout/LinearArrowProcessNumbered"/>
    <dgm:cxn modelId="{E631CE0E-D963-4DDB-82C6-CBEA4CDA9494}" type="presParOf" srcId="{AD057B6A-668C-44A0-B35C-4C8EA37C91CE}" destId="{263E0678-3C9C-493B-A7A2-E516F2D6F631}" srcOrd="1" destOrd="0" presId="urn:microsoft.com/office/officeart/2016/7/layout/LinearArrowProcessNumbered"/>
    <dgm:cxn modelId="{2382047B-FD2C-4B8B-9113-6E7F16E23A7D}" type="presParOf" srcId="{263E0678-3C9C-493B-A7A2-E516F2D6F631}" destId="{6AD01305-78A5-4E13-8390-BB061BCCCC58}" srcOrd="0" destOrd="0" presId="urn:microsoft.com/office/officeart/2016/7/layout/LinearArrowProcessNumbered"/>
    <dgm:cxn modelId="{3E9B18F7-8F19-4EAE-8FCA-5BAB9B00CACA}" type="presParOf" srcId="{263E0678-3C9C-493B-A7A2-E516F2D6F631}" destId="{F302174B-D15A-4FCF-AC2A-E1FEE82682D9}" srcOrd="1" destOrd="0" presId="urn:microsoft.com/office/officeart/2016/7/layout/LinearArrowProcessNumbered"/>
    <dgm:cxn modelId="{75D8D5E1-A1AA-43FF-B2B4-057606F12CF2}" type="presParOf" srcId="{263E0678-3C9C-493B-A7A2-E516F2D6F631}" destId="{4B2B7F20-FB7F-4B04-AC00-F013B919F864}" srcOrd="2" destOrd="0" presId="urn:microsoft.com/office/officeart/2016/7/layout/LinearArrowProcessNumbered"/>
    <dgm:cxn modelId="{E3EA17A9-5336-4DFF-B1C1-BF7FDB324011}" type="presParOf" srcId="{263E0678-3C9C-493B-A7A2-E516F2D6F631}" destId="{9B597A03-978A-4C4A-8FC9-FF11F4A21104}" srcOrd="3" destOrd="0" presId="urn:microsoft.com/office/officeart/2016/7/layout/LinearArrowProcessNumbered"/>
    <dgm:cxn modelId="{1929AA78-280A-44D8-8B80-C162A618B9C6}" type="presParOf" srcId="{AD057B6A-668C-44A0-B35C-4C8EA37C91CE}" destId="{B9B433C3-35D0-4A65-B8C0-31CE3367B23B}" srcOrd="2" destOrd="0" presId="urn:microsoft.com/office/officeart/2016/7/layout/LinearArrowProcessNumbered"/>
    <dgm:cxn modelId="{6D7111B8-5BB6-4BDE-BD21-6F487417B939}" type="presParOf" srcId="{94225E1B-8518-45F6-A069-9860F3BEE9E7}" destId="{722DF0B4-5640-4313-B3F9-7DB83FE1D833}" srcOrd="1" destOrd="0" presId="urn:microsoft.com/office/officeart/2016/7/layout/LinearArrowProcessNumbered"/>
    <dgm:cxn modelId="{C6E0BC3B-49F8-4094-8248-E5129F000802}" type="presParOf" srcId="{94225E1B-8518-45F6-A069-9860F3BEE9E7}" destId="{629FA497-AE21-4DBA-A884-091570C0F7B2}" srcOrd="2" destOrd="0" presId="urn:microsoft.com/office/officeart/2016/7/layout/LinearArrowProcessNumbered"/>
    <dgm:cxn modelId="{B5C6F0B0-3C9F-4723-BA41-E5B5C1BA7479}" type="presParOf" srcId="{629FA497-AE21-4DBA-A884-091570C0F7B2}" destId="{F75574C6-BCAE-42BE-BB96-4248BFEB2C1F}" srcOrd="0" destOrd="0" presId="urn:microsoft.com/office/officeart/2016/7/layout/LinearArrowProcessNumbered"/>
    <dgm:cxn modelId="{F7757E76-9094-4261-8DAE-B39BD9A331F2}" type="presParOf" srcId="{629FA497-AE21-4DBA-A884-091570C0F7B2}" destId="{50E1E287-C5D9-498A-9362-CEC3431FC0D3}" srcOrd="1" destOrd="0" presId="urn:microsoft.com/office/officeart/2016/7/layout/LinearArrowProcessNumbered"/>
    <dgm:cxn modelId="{74DF02E5-ADF9-44C4-8768-3C85668FD31E}" type="presParOf" srcId="{50E1E287-C5D9-498A-9362-CEC3431FC0D3}" destId="{C35C66A5-069E-4D24-937E-013BAB9D62DC}" srcOrd="0" destOrd="0" presId="urn:microsoft.com/office/officeart/2016/7/layout/LinearArrowProcessNumbered"/>
    <dgm:cxn modelId="{444C225E-46FC-4572-ABFB-EBF9CB65C86A}" type="presParOf" srcId="{50E1E287-C5D9-498A-9362-CEC3431FC0D3}" destId="{A899B298-7FBC-49B0-BE06-4C12D023D9D7}" srcOrd="1" destOrd="0" presId="urn:microsoft.com/office/officeart/2016/7/layout/LinearArrowProcessNumbered"/>
    <dgm:cxn modelId="{038C8393-8E05-4944-8006-F29652867F24}" type="presParOf" srcId="{50E1E287-C5D9-498A-9362-CEC3431FC0D3}" destId="{27586111-9BF7-4B4C-81C2-BD58BC260F4B}" srcOrd="2" destOrd="0" presId="urn:microsoft.com/office/officeart/2016/7/layout/LinearArrowProcessNumbered"/>
    <dgm:cxn modelId="{98CBBF05-C8B4-4C80-A704-C0D653A3CD64}" type="presParOf" srcId="{50E1E287-C5D9-498A-9362-CEC3431FC0D3}" destId="{A377EDCE-5E79-43F0-8364-4670B8BCB19B}" srcOrd="3" destOrd="0" presId="urn:microsoft.com/office/officeart/2016/7/layout/LinearArrowProcessNumbered"/>
    <dgm:cxn modelId="{4C7CA069-3F30-4CA5-BB8C-27F6BB879AF3}" type="presParOf" srcId="{629FA497-AE21-4DBA-A884-091570C0F7B2}" destId="{C2528A47-50E1-4A12-AC97-C8DB412F9873}" srcOrd="2" destOrd="0" presId="urn:microsoft.com/office/officeart/2016/7/layout/LinearArrowProcessNumbered"/>
    <dgm:cxn modelId="{FB131122-4B59-4637-907D-50D1268E104B}" type="presParOf" srcId="{94225E1B-8518-45F6-A069-9860F3BEE9E7}" destId="{1E8B4871-0F6F-44CB-AB05-30CF2A21DEA0}" srcOrd="3" destOrd="0" presId="urn:microsoft.com/office/officeart/2016/7/layout/LinearArrowProcessNumbered"/>
    <dgm:cxn modelId="{3D336A9F-C94A-4E51-A527-F9527A45215E}" type="presParOf" srcId="{94225E1B-8518-45F6-A069-9860F3BEE9E7}" destId="{DE398D9E-B6C6-4CCD-878A-0243A574C0FB}" srcOrd="4" destOrd="0" presId="urn:microsoft.com/office/officeart/2016/7/layout/LinearArrowProcessNumbered"/>
    <dgm:cxn modelId="{FDD27A0D-69D8-4EEE-A191-A6CD1B7E962B}" type="presParOf" srcId="{DE398D9E-B6C6-4CCD-878A-0243A574C0FB}" destId="{0D03ED33-233C-440A-81DB-8FE400544BC0}" srcOrd="0" destOrd="0" presId="urn:microsoft.com/office/officeart/2016/7/layout/LinearArrowProcessNumbered"/>
    <dgm:cxn modelId="{F3E749BD-C3A1-4B4D-A5F0-7AE1994EB7F8}" type="presParOf" srcId="{DE398D9E-B6C6-4CCD-878A-0243A574C0FB}" destId="{47EF7EFD-8568-4A43-915A-2319B554A0DC}" srcOrd="1" destOrd="0" presId="urn:microsoft.com/office/officeart/2016/7/layout/LinearArrowProcessNumbered"/>
    <dgm:cxn modelId="{A5BBC212-9372-42E2-8997-298C59D0861F}" type="presParOf" srcId="{47EF7EFD-8568-4A43-915A-2319B554A0DC}" destId="{E1B13A03-5F67-4BDE-8D9C-602252A97850}" srcOrd="0" destOrd="0" presId="urn:microsoft.com/office/officeart/2016/7/layout/LinearArrowProcessNumbered"/>
    <dgm:cxn modelId="{F8CF2A63-CE79-48D3-B119-DC362DB6D158}" type="presParOf" srcId="{47EF7EFD-8568-4A43-915A-2319B554A0DC}" destId="{2380586A-3576-4CC5-AC6F-207D8580EC94}" srcOrd="1" destOrd="0" presId="urn:microsoft.com/office/officeart/2016/7/layout/LinearArrowProcessNumbered"/>
    <dgm:cxn modelId="{5520CB95-A84F-4E92-8B15-75CA50199C56}" type="presParOf" srcId="{47EF7EFD-8568-4A43-915A-2319B554A0DC}" destId="{C7B6A83C-23AA-423C-A441-FC02B4AE3878}" srcOrd="2" destOrd="0" presId="urn:microsoft.com/office/officeart/2016/7/layout/LinearArrowProcessNumbered"/>
    <dgm:cxn modelId="{F90AB995-266B-494D-A3EC-F83FDCB6D21B}" type="presParOf" srcId="{47EF7EFD-8568-4A43-915A-2319B554A0DC}" destId="{3540BDBB-CFB0-4E1E-8088-FEB876B74A01}" srcOrd="3" destOrd="0" presId="urn:microsoft.com/office/officeart/2016/7/layout/LinearArrowProcessNumbered"/>
    <dgm:cxn modelId="{2E7BA329-9544-4F9D-A299-D0F321D1B263}" type="presParOf" srcId="{DE398D9E-B6C6-4CCD-878A-0243A574C0FB}" destId="{9623038C-ED79-48B2-8B7F-677A0605C46F}" srcOrd="2" destOrd="0" presId="urn:microsoft.com/office/officeart/2016/7/layout/LinearArrowProcessNumbered"/>
    <dgm:cxn modelId="{ED553792-277C-4340-A887-780C06D60D76}" type="presParOf" srcId="{94225E1B-8518-45F6-A069-9860F3BEE9E7}" destId="{C534A02F-CD68-4170-A4A0-7E7325B742EF}" srcOrd="5" destOrd="0" presId="urn:microsoft.com/office/officeart/2016/7/layout/LinearArrowProcessNumbered"/>
    <dgm:cxn modelId="{DB8BE11C-F5A3-4977-B30D-DF8E8A5154C8}" type="presParOf" srcId="{94225E1B-8518-45F6-A069-9860F3BEE9E7}" destId="{42EDD66E-E705-4A03-B543-61C42CBE8E98}" srcOrd="6" destOrd="0" presId="urn:microsoft.com/office/officeart/2016/7/layout/LinearArrowProcessNumbered"/>
    <dgm:cxn modelId="{636E323D-8941-43AB-A8D3-228AD796D576}" type="presParOf" srcId="{42EDD66E-E705-4A03-B543-61C42CBE8E98}" destId="{8A0D6B06-27A3-4CA1-BF10-B8086FAA49E6}" srcOrd="0" destOrd="0" presId="urn:microsoft.com/office/officeart/2016/7/layout/LinearArrowProcessNumbered"/>
    <dgm:cxn modelId="{4A831F7C-4154-484A-91C8-14CC69942680}" type="presParOf" srcId="{42EDD66E-E705-4A03-B543-61C42CBE8E98}" destId="{C7264FBE-ABA9-435B-8C1E-6F3ACE264240}" srcOrd="1" destOrd="0" presId="urn:microsoft.com/office/officeart/2016/7/layout/LinearArrowProcessNumbered"/>
    <dgm:cxn modelId="{4E655416-E182-412F-A883-5083E4678BB9}" type="presParOf" srcId="{C7264FBE-ABA9-435B-8C1E-6F3ACE264240}" destId="{5F4247DC-3326-49D9-9372-2C696E500B0B}" srcOrd="0" destOrd="0" presId="urn:microsoft.com/office/officeart/2016/7/layout/LinearArrowProcessNumbered"/>
    <dgm:cxn modelId="{FD6AD7B7-0A70-4DA1-92FE-E7694D64A811}" type="presParOf" srcId="{C7264FBE-ABA9-435B-8C1E-6F3ACE264240}" destId="{95DBC074-F167-4ABA-B677-7F488169581D}" srcOrd="1" destOrd="0" presId="urn:microsoft.com/office/officeart/2016/7/layout/LinearArrowProcessNumbered"/>
    <dgm:cxn modelId="{6C467B1F-DC33-4097-91AE-583000EBC497}" type="presParOf" srcId="{C7264FBE-ABA9-435B-8C1E-6F3ACE264240}" destId="{16904F83-4536-4906-BDFB-BDD264DE9AD9}" srcOrd="2" destOrd="0" presId="urn:microsoft.com/office/officeart/2016/7/layout/LinearArrowProcessNumbered"/>
    <dgm:cxn modelId="{FCFB571A-420E-495F-A585-C5CD62612129}" type="presParOf" srcId="{C7264FBE-ABA9-435B-8C1E-6F3ACE264240}" destId="{2DAC93A0-1926-41EB-8DD6-842FB23CCB0A}" srcOrd="3" destOrd="0" presId="urn:microsoft.com/office/officeart/2016/7/layout/LinearArrowProcessNumbered"/>
    <dgm:cxn modelId="{907E29F3-93AD-4D75-BB79-64812064B680}" type="presParOf" srcId="{42EDD66E-E705-4A03-B543-61C42CBE8E98}" destId="{FA77508D-A9DA-4459-838F-11B37897797D}" srcOrd="2" destOrd="0" presId="urn:microsoft.com/office/officeart/2016/7/layout/LinearArrowProcessNumbered"/>
    <dgm:cxn modelId="{99BE42F0-DAC1-445E-8BA1-CE36E420DA81}" type="presParOf" srcId="{94225E1B-8518-45F6-A069-9860F3BEE9E7}" destId="{02E08F9A-897B-4E46-81CC-636DF7A024DE}" srcOrd="7" destOrd="0" presId="urn:microsoft.com/office/officeart/2016/7/layout/LinearArrowProcessNumbered"/>
    <dgm:cxn modelId="{7E55BD9F-0F03-42B6-A3A7-199058EBD668}" type="presParOf" srcId="{94225E1B-8518-45F6-A069-9860F3BEE9E7}" destId="{D76764CA-3196-4D48-985E-019DF1A1CB12}" srcOrd="8" destOrd="0" presId="urn:microsoft.com/office/officeart/2016/7/layout/LinearArrowProcessNumbered"/>
    <dgm:cxn modelId="{856B8B16-9C20-4026-AABF-99805E88B2FF}" type="presParOf" srcId="{D76764CA-3196-4D48-985E-019DF1A1CB12}" destId="{BC031A92-75D5-4A61-AABE-BA27A96D1B3B}" srcOrd="0" destOrd="0" presId="urn:microsoft.com/office/officeart/2016/7/layout/LinearArrowProcessNumbered"/>
    <dgm:cxn modelId="{EE17F931-7309-4E0B-A27E-2138C435B515}" type="presParOf" srcId="{D76764CA-3196-4D48-985E-019DF1A1CB12}" destId="{CB7624D0-6B88-403E-A76E-A094DDA96AF3}" srcOrd="1" destOrd="0" presId="urn:microsoft.com/office/officeart/2016/7/layout/LinearArrowProcessNumbered"/>
    <dgm:cxn modelId="{7E92B58F-8F11-4B39-9C67-9CDEB75A854C}" type="presParOf" srcId="{CB7624D0-6B88-403E-A76E-A094DDA96AF3}" destId="{ACC1D7DF-FEE4-4F0B-A0F8-86C58F0AEF5C}" srcOrd="0" destOrd="0" presId="urn:microsoft.com/office/officeart/2016/7/layout/LinearArrowProcessNumbered"/>
    <dgm:cxn modelId="{1FD289E5-32C7-4932-ABBD-7EA9C1500A99}" type="presParOf" srcId="{CB7624D0-6B88-403E-A76E-A094DDA96AF3}" destId="{052DF70E-0DE3-4227-BF34-2B27673FEDE8}" srcOrd="1" destOrd="0" presId="urn:microsoft.com/office/officeart/2016/7/layout/LinearArrowProcessNumbered"/>
    <dgm:cxn modelId="{71B74E5F-DE39-4EA3-ABF9-2413184D4B01}" type="presParOf" srcId="{CB7624D0-6B88-403E-A76E-A094DDA96AF3}" destId="{23C643DB-C71C-4F25-80CE-CADF05953A4F}" srcOrd="2" destOrd="0" presId="urn:microsoft.com/office/officeart/2016/7/layout/LinearArrowProcessNumbered"/>
    <dgm:cxn modelId="{5A92565A-5662-4D3A-BCE0-0889CBE2476A}" type="presParOf" srcId="{CB7624D0-6B88-403E-A76E-A094DDA96AF3}" destId="{2068B751-97A1-4DD4-AF40-F9CD790E8AFD}" srcOrd="3" destOrd="0" presId="urn:microsoft.com/office/officeart/2016/7/layout/LinearArrowProcessNumbered"/>
    <dgm:cxn modelId="{550637F5-6BC7-487C-AED6-1E512DA8888B}" type="presParOf" srcId="{D76764CA-3196-4D48-985E-019DF1A1CB12}" destId="{1CE3408B-8C85-406D-9550-34CBA3B82DB9}" srcOrd="2" destOrd="0" presId="urn:microsoft.com/office/officeart/2016/7/layout/LinearArrowProcessNumbered"/>
    <dgm:cxn modelId="{4DBD641C-AB50-4211-B329-55D0934449CA}" type="presParOf" srcId="{94225E1B-8518-45F6-A069-9860F3BEE9E7}" destId="{794490F5-FEF3-4D43-B1B0-5B8F12AD8E46}" srcOrd="9" destOrd="0" presId="urn:microsoft.com/office/officeart/2016/7/layout/LinearArrowProcessNumbered"/>
    <dgm:cxn modelId="{7D2B9C9F-0E01-4305-AC3C-A673C77BC5A0}" type="presParOf" srcId="{94225E1B-8518-45F6-A069-9860F3BEE9E7}" destId="{6EDA2CB8-4340-40C2-B969-97ED1D3F8347}" srcOrd="10" destOrd="0" presId="urn:microsoft.com/office/officeart/2016/7/layout/LinearArrowProcessNumbered"/>
    <dgm:cxn modelId="{DC14768B-F84B-4076-A1C8-9A3579D05EC2}" type="presParOf" srcId="{6EDA2CB8-4340-40C2-B969-97ED1D3F8347}" destId="{793F1701-23B2-485F-90BC-B4C16C93417F}" srcOrd="0" destOrd="0" presId="urn:microsoft.com/office/officeart/2016/7/layout/LinearArrowProcessNumbered"/>
    <dgm:cxn modelId="{8AEA87B4-3A4B-4AA8-8A0F-F233BD4BE7DF}" type="presParOf" srcId="{6EDA2CB8-4340-40C2-B969-97ED1D3F8347}" destId="{96FF4694-BA48-4DC5-9B01-835FC2482E77}" srcOrd="1" destOrd="0" presId="urn:microsoft.com/office/officeart/2016/7/layout/LinearArrowProcessNumbered"/>
    <dgm:cxn modelId="{B5DF37DF-ED5C-47F6-AA37-B768417A526A}" type="presParOf" srcId="{96FF4694-BA48-4DC5-9B01-835FC2482E77}" destId="{44172FA8-1C27-4CDB-9D20-D13C729F6D0B}" srcOrd="0" destOrd="0" presId="urn:microsoft.com/office/officeart/2016/7/layout/LinearArrowProcessNumbered"/>
    <dgm:cxn modelId="{F0927E02-C64F-4E08-AA92-B8D4D6459A11}" type="presParOf" srcId="{96FF4694-BA48-4DC5-9B01-835FC2482E77}" destId="{7829984E-7080-460A-8EEC-7DF11C23484D}" srcOrd="1" destOrd="0" presId="urn:microsoft.com/office/officeart/2016/7/layout/LinearArrowProcessNumbered"/>
    <dgm:cxn modelId="{B6B83725-C70A-4EF1-AF92-0184204975EB}" type="presParOf" srcId="{96FF4694-BA48-4DC5-9B01-835FC2482E77}" destId="{666883AD-5F9D-4C1E-9D85-07029FD13D5F}" srcOrd="2" destOrd="0" presId="urn:microsoft.com/office/officeart/2016/7/layout/LinearArrowProcessNumbered"/>
    <dgm:cxn modelId="{6ED45D49-3883-4831-A5FD-4486B248BF87}" type="presParOf" srcId="{96FF4694-BA48-4DC5-9B01-835FC2482E77}" destId="{BFE15036-2FF1-4B83-AF4C-B9A350EAE15A}" srcOrd="3" destOrd="0" presId="urn:microsoft.com/office/officeart/2016/7/layout/LinearArrowProcessNumbered"/>
    <dgm:cxn modelId="{DB4FDA6E-1525-4D14-96FA-0B5E47FC32BF}" type="presParOf" srcId="{6EDA2CB8-4340-40C2-B969-97ED1D3F8347}" destId="{7ADC540E-0E76-4854-8439-EB0E6DCFE676}" srcOrd="2" destOrd="0" presId="urn:microsoft.com/office/officeart/2016/7/layout/LinearArrowProcessNumbered"/>
    <dgm:cxn modelId="{BA02CA25-6A3F-481A-8F2C-7F5FBCDD19FE}" type="presParOf" srcId="{94225E1B-8518-45F6-A069-9860F3BEE9E7}" destId="{CF5093FE-35B0-4270-87D7-0C8BAE125546}" srcOrd="11" destOrd="0" presId="urn:microsoft.com/office/officeart/2016/7/layout/LinearArrowProcessNumbered"/>
    <dgm:cxn modelId="{E7B6274F-42B4-48A0-BA16-740BFA6FE93C}" type="presParOf" srcId="{94225E1B-8518-45F6-A069-9860F3BEE9E7}" destId="{712F6EB5-0684-44CB-9321-04E712BABEFD}" srcOrd="12" destOrd="0" presId="urn:microsoft.com/office/officeart/2016/7/layout/LinearArrowProcessNumbered"/>
    <dgm:cxn modelId="{220037F1-E11C-46D0-B940-3493E4D414BD}" type="presParOf" srcId="{712F6EB5-0684-44CB-9321-04E712BABEFD}" destId="{489CB64D-5830-450F-8285-5EB36AF56E4D}" srcOrd="0" destOrd="0" presId="urn:microsoft.com/office/officeart/2016/7/layout/LinearArrowProcessNumbered"/>
    <dgm:cxn modelId="{7212853A-2D9E-40D3-BA53-AB7B652FD828}" type="presParOf" srcId="{712F6EB5-0684-44CB-9321-04E712BABEFD}" destId="{9037D8F1-AF7C-41E2-89BE-CA003871B2C1}" srcOrd="1" destOrd="0" presId="urn:microsoft.com/office/officeart/2016/7/layout/LinearArrowProcessNumbered"/>
    <dgm:cxn modelId="{B69E313F-7C73-4D6B-8AB6-808395071992}" type="presParOf" srcId="{9037D8F1-AF7C-41E2-89BE-CA003871B2C1}" destId="{95C833CC-936B-4545-AADF-E9A05E454E4C}" srcOrd="0" destOrd="0" presId="urn:microsoft.com/office/officeart/2016/7/layout/LinearArrowProcessNumbered"/>
    <dgm:cxn modelId="{F1FFD31B-4B84-4E1F-9970-E6FD473F0320}" type="presParOf" srcId="{9037D8F1-AF7C-41E2-89BE-CA003871B2C1}" destId="{328D65D9-A8A5-44CD-B990-87D63057BB79}" srcOrd="1" destOrd="0" presId="urn:microsoft.com/office/officeart/2016/7/layout/LinearArrowProcessNumbered"/>
    <dgm:cxn modelId="{14B54A23-7570-47A9-9292-34A1CB766EE4}" type="presParOf" srcId="{9037D8F1-AF7C-41E2-89BE-CA003871B2C1}" destId="{198A48F7-3760-4634-A4DE-A9DF6E81B6DE}" srcOrd="2" destOrd="0" presId="urn:microsoft.com/office/officeart/2016/7/layout/LinearArrowProcessNumbered"/>
    <dgm:cxn modelId="{2461E9BD-5FB9-4E43-AE20-92C38705C952}" type="presParOf" srcId="{9037D8F1-AF7C-41E2-89BE-CA003871B2C1}" destId="{1BFE5AB6-97A1-4622-AADC-E4B18744FD4C}" srcOrd="3" destOrd="0" presId="urn:microsoft.com/office/officeart/2016/7/layout/LinearArrowProcessNumbered"/>
    <dgm:cxn modelId="{8B711337-C502-4C26-B10F-5A1203E5F046}" type="presParOf" srcId="{712F6EB5-0684-44CB-9321-04E712BABEFD}" destId="{6BE87333-0EE1-40C3-819D-4284AB058D03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3C05E-C167-4DB0-BFA5-1C53003E331D}">
      <dsp:nvSpPr>
        <dsp:cNvPr id="0" name=""/>
        <dsp:cNvSpPr/>
      </dsp:nvSpPr>
      <dsp:spPr>
        <a:xfrm>
          <a:off x="0" y="100137"/>
          <a:ext cx="6666833" cy="9931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Izrada metodologije</a:t>
          </a:r>
          <a:endParaRPr lang="en-US" sz="2500" kern="1200" dirty="0"/>
        </a:p>
      </dsp:txBody>
      <dsp:txXfrm>
        <a:off x="48481" y="148618"/>
        <a:ext cx="6569871" cy="896166"/>
      </dsp:txXfrm>
    </dsp:sp>
    <dsp:sp modelId="{17630275-BFFD-4684-98DA-9EFCC0C8BF90}">
      <dsp:nvSpPr>
        <dsp:cNvPr id="0" name=""/>
        <dsp:cNvSpPr/>
      </dsp:nvSpPr>
      <dsp:spPr>
        <a:xfrm>
          <a:off x="0" y="1165266"/>
          <a:ext cx="6666833" cy="993128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Definiranje potresnog hazarda na području grada Zagreba</a:t>
          </a:r>
          <a:endParaRPr lang="en-US" sz="2500" kern="1200"/>
        </a:p>
      </dsp:txBody>
      <dsp:txXfrm>
        <a:off x="48481" y="1213747"/>
        <a:ext cx="6569871" cy="896166"/>
      </dsp:txXfrm>
    </dsp:sp>
    <dsp:sp modelId="{C43EE326-75EA-4CB4-A2B7-0D489F4A21F1}">
      <dsp:nvSpPr>
        <dsp:cNvPr id="0" name=""/>
        <dsp:cNvSpPr/>
      </dsp:nvSpPr>
      <dsp:spPr>
        <a:xfrm>
          <a:off x="0" y="2230395"/>
          <a:ext cx="6666833" cy="993128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Cjelovita baza podataka</a:t>
          </a:r>
          <a:endParaRPr lang="en-US" sz="2500" kern="1200"/>
        </a:p>
      </dsp:txBody>
      <dsp:txXfrm>
        <a:off x="48481" y="2278876"/>
        <a:ext cx="6569871" cy="896166"/>
      </dsp:txXfrm>
    </dsp:sp>
    <dsp:sp modelId="{6FCDAADB-6D12-4BB8-87DE-8D082FAA9F7B}">
      <dsp:nvSpPr>
        <dsp:cNvPr id="0" name=""/>
        <dsp:cNvSpPr/>
      </dsp:nvSpPr>
      <dsp:spPr>
        <a:xfrm>
          <a:off x="0" y="3295524"/>
          <a:ext cx="6666833" cy="993128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Proračun potresnog rizika</a:t>
          </a:r>
          <a:endParaRPr lang="en-US" sz="2500" kern="1200"/>
        </a:p>
      </dsp:txBody>
      <dsp:txXfrm>
        <a:off x="48481" y="3344005"/>
        <a:ext cx="6569871" cy="896166"/>
      </dsp:txXfrm>
    </dsp:sp>
    <dsp:sp modelId="{220D83EF-9AAB-4412-A524-850EEE6C8D37}">
      <dsp:nvSpPr>
        <dsp:cNvPr id="0" name=""/>
        <dsp:cNvSpPr/>
      </dsp:nvSpPr>
      <dsp:spPr>
        <a:xfrm>
          <a:off x="0" y="4360653"/>
          <a:ext cx="6666833" cy="993128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Transfer znanja</a:t>
          </a:r>
          <a:endParaRPr lang="en-US" sz="2500" kern="1200"/>
        </a:p>
      </dsp:txBody>
      <dsp:txXfrm>
        <a:off x="48481" y="4409134"/>
        <a:ext cx="6569871" cy="896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01305-78A5-4E13-8390-BB061BCCCC58}">
      <dsp:nvSpPr>
        <dsp:cNvPr id="0" name=""/>
        <dsp:cNvSpPr/>
      </dsp:nvSpPr>
      <dsp:spPr>
        <a:xfrm>
          <a:off x="785934" y="779042"/>
          <a:ext cx="619420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2174B-D15A-4FCF-AC2A-E1FEE82682D9}">
      <dsp:nvSpPr>
        <dsp:cNvPr id="0" name=""/>
        <dsp:cNvSpPr/>
      </dsp:nvSpPr>
      <dsp:spPr>
        <a:xfrm>
          <a:off x="1442520" y="726996"/>
          <a:ext cx="71233" cy="133914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B7F20-FB7F-4B04-AC00-F013B919F864}">
      <dsp:nvSpPr>
        <dsp:cNvPr id="0" name=""/>
        <dsp:cNvSpPr/>
      </dsp:nvSpPr>
      <dsp:spPr>
        <a:xfrm>
          <a:off x="450283" y="523798"/>
          <a:ext cx="578445" cy="5784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1</a:t>
          </a:r>
          <a:endParaRPr lang="en-US" sz="2600" kern="1200" dirty="0"/>
        </a:p>
      </dsp:txBody>
      <dsp:txXfrm>
        <a:off x="534994" y="608509"/>
        <a:ext cx="409023" cy="409023"/>
      </dsp:txXfrm>
    </dsp:sp>
    <dsp:sp modelId="{B9B433C3-35D0-4A65-B8C0-31CE3367B23B}">
      <dsp:nvSpPr>
        <dsp:cNvPr id="0" name=""/>
        <dsp:cNvSpPr/>
      </dsp:nvSpPr>
      <dsp:spPr>
        <a:xfrm>
          <a:off x="11658" y="1233887"/>
          <a:ext cx="139369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36" tIns="165100" rIns="10993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1. radionica </a:t>
          </a:r>
          <a:r>
            <a:rPr lang="hr-HR" sz="1100" b="1" kern="1200" dirty="0"/>
            <a:t>Kreiranje baze podataka Potresni rizik Grada Zagreba i proces prikupljanja atributa</a:t>
          </a:r>
          <a:br>
            <a:rPr lang="hr-HR" sz="1100" b="1" kern="1200" dirty="0"/>
          </a:br>
          <a:br>
            <a:rPr lang="hr-HR" sz="1100" kern="1200" dirty="0"/>
          </a:br>
          <a:r>
            <a:rPr lang="hr-HR" sz="1100" kern="1200" dirty="0"/>
            <a:t>2. studenog 2021.</a:t>
          </a:r>
          <a:endParaRPr lang="en-US" sz="1100" kern="1200" dirty="0"/>
        </a:p>
      </dsp:txBody>
      <dsp:txXfrm>
        <a:off x="11658" y="1512626"/>
        <a:ext cx="1393696" cy="1686861"/>
      </dsp:txXfrm>
    </dsp:sp>
    <dsp:sp modelId="{C35C66A5-069E-4D24-937E-013BAB9D62DC}">
      <dsp:nvSpPr>
        <dsp:cNvPr id="0" name=""/>
        <dsp:cNvSpPr/>
      </dsp:nvSpPr>
      <dsp:spPr>
        <a:xfrm>
          <a:off x="1560210" y="779066"/>
          <a:ext cx="1393696" cy="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9B298-7FBC-49B0-BE06-4C12D023D9D7}">
      <dsp:nvSpPr>
        <dsp:cNvPr id="0" name=""/>
        <dsp:cNvSpPr/>
      </dsp:nvSpPr>
      <dsp:spPr>
        <a:xfrm>
          <a:off x="2991072" y="727015"/>
          <a:ext cx="71233" cy="133936"/>
        </a:xfrm>
        <a:prstGeom prst="chevron">
          <a:avLst>
            <a:gd name="adj" fmla="val 9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86111-9BF7-4B4C-81C2-BD58BC260F4B}">
      <dsp:nvSpPr>
        <dsp:cNvPr id="0" name=""/>
        <dsp:cNvSpPr/>
      </dsp:nvSpPr>
      <dsp:spPr>
        <a:xfrm>
          <a:off x="1967836" y="489879"/>
          <a:ext cx="578445" cy="5784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2</a:t>
          </a:r>
          <a:endParaRPr lang="en-US" sz="2600" kern="1200" dirty="0"/>
        </a:p>
      </dsp:txBody>
      <dsp:txXfrm>
        <a:off x="2052547" y="574590"/>
        <a:ext cx="409023" cy="409023"/>
      </dsp:txXfrm>
    </dsp:sp>
    <dsp:sp modelId="{C2528A47-50E1-4A12-AC97-C8DB412F9873}">
      <dsp:nvSpPr>
        <dsp:cNvPr id="0" name=""/>
        <dsp:cNvSpPr/>
      </dsp:nvSpPr>
      <dsp:spPr>
        <a:xfrm>
          <a:off x="1560210" y="1233949"/>
          <a:ext cx="139369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36" tIns="165100" rIns="10993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1. stručna konferencija</a:t>
          </a:r>
          <a:r>
            <a:rPr lang="hr-HR" sz="1100" b="1" kern="1200" dirty="0"/>
            <a:t> Potresni rizik Grada Zagreba</a:t>
          </a:r>
          <a:r>
            <a:rPr lang="hr-HR" sz="1100" kern="1200" dirty="0"/>
            <a:t> </a:t>
          </a:r>
          <a:br>
            <a:rPr lang="hr-HR" sz="1100" kern="1200" dirty="0"/>
          </a:br>
          <a:br>
            <a:rPr lang="hr-HR" sz="1100" kern="1200" dirty="0"/>
          </a:br>
          <a:r>
            <a:rPr lang="hr-HR" sz="1100" kern="1200" dirty="0"/>
            <a:t>25. ožujka 2022.</a:t>
          </a:r>
        </a:p>
      </dsp:txBody>
      <dsp:txXfrm>
        <a:off x="1560210" y="1512688"/>
        <a:ext cx="1393696" cy="1686861"/>
      </dsp:txXfrm>
    </dsp:sp>
    <dsp:sp modelId="{E1B13A03-5F67-4BDE-8D9C-602252A97850}">
      <dsp:nvSpPr>
        <dsp:cNvPr id="0" name=""/>
        <dsp:cNvSpPr/>
      </dsp:nvSpPr>
      <dsp:spPr>
        <a:xfrm>
          <a:off x="3108762" y="779066"/>
          <a:ext cx="1393696" cy="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0586A-3576-4CC5-AC6F-207D8580EC94}">
      <dsp:nvSpPr>
        <dsp:cNvPr id="0" name=""/>
        <dsp:cNvSpPr/>
      </dsp:nvSpPr>
      <dsp:spPr>
        <a:xfrm>
          <a:off x="4539624" y="727015"/>
          <a:ext cx="71233" cy="133936"/>
        </a:xfrm>
        <a:prstGeom prst="chevron">
          <a:avLst>
            <a:gd name="adj" fmla="val 9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6A83C-23AA-423C-A441-FC02B4AE3878}">
      <dsp:nvSpPr>
        <dsp:cNvPr id="0" name=""/>
        <dsp:cNvSpPr/>
      </dsp:nvSpPr>
      <dsp:spPr>
        <a:xfrm>
          <a:off x="3516388" y="489879"/>
          <a:ext cx="578445" cy="5784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3</a:t>
          </a:r>
          <a:endParaRPr lang="en-US" sz="2600" kern="1200" dirty="0"/>
        </a:p>
      </dsp:txBody>
      <dsp:txXfrm>
        <a:off x="3601099" y="574590"/>
        <a:ext cx="409023" cy="409023"/>
      </dsp:txXfrm>
    </dsp:sp>
    <dsp:sp modelId="{9623038C-ED79-48B2-8B7F-677A0605C46F}">
      <dsp:nvSpPr>
        <dsp:cNvPr id="0" name=""/>
        <dsp:cNvSpPr/>
      </dsp:nvSpPr>
      <dsp:spPr>
        <a:xfrm>
          <a:off x="3108762" y="1233949"/>
          <a:ext cx="139369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36" tIns="165100" rIns="10993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2. radionica </a:t>
          </a:r>
          <a:br>
            <a:rPr lang="hr-HR" sz="1100" kern="1200" dirty="0"/>
          </a:br>
          <a:r>
            <a:rPr lang="hr-HR" sz="1100" b="1" kern="1200" dirty="0"/>
            <a:t>Softver za dinamičku analizu konstrukcija i proračun oštetljivosti </a:t>
          </a:r>
          <a:br>
            <a:rPr lang="hr-HR" sz="1100" b="1" kern="1200" dirty="0"/>
          </a:br>
          <a:br>
            <a:rPr lang="hr-HR" sz="1100" kern="1200" dirty="0"/>
          </a:br>
          <a:r>
            <a:rPr lang="hr-HR" sz="1100" kern="1200" dirty="0"/>
            <a:t>9. studenog 2022.</a:t>
          </a:r>
          <a:endParaRPr lang="en-US" sz="1100" kern="1200" dirty="0"/>
        </a:p>
      </dsp:txBody>
      <dsp:txXfrm>
        <a:off x="3108762" y="1512688"/>
        <a:ext cx="1393696" cy="1686861"/>
      </dsp:txXfrm>
    </dsp:sp>
    <dsp:sp modelId="{5F4247DC-3326-49D9-9372-2C696E500B0B}">
      <dsp:nvSpPr>
        <dsp:cNvPr id="0" name=""/>
        <dsp:cNvSpPr/>
      </dsp:nvSpPr>
      <dsp:spPr>
        <a:xfrm>
          <a:off x="4657314" y="779066"/>
          <a:ext cx="1393696" cy="7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BC074-F167-4ABA-B677-7F488169581D}">
      <dsp:nvSpPr>
        <dsp:cNvPr id="0" name=""/>
        <dsp:cNvSpPr/>
      </dsp:nvSpPr>
      <dsp:spPr>
        <a:xfrm>
          <a:off x="6088176" y="727015"/>
          <a:ext cx="71233" cy="133936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04F83-4536-4906-BDFB-BDD264DE9AD9}">
      <dsp:nvSpPr>
        <dsp:cNvPr id="0" name=""/>
        <dsp:cNvSpPr/>
      </dsp:nvSpPr>
      <dsp:spPr>
        <a:xfrm>
          <a:off x="5064939" y="489879"/>
          <a:ext cx="578445" cy="5784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4</a:t>
          </a:r>
          <a:endParaRPr lang="en-US" sz="2600" kern="1200" dirty="0"/>
        </a:p>
      </dsp:txBody>
      <dsp:txXfrm>
        <a:off x="5149650" y="574590"/>
        <a:ext cx="409023" cy="409023"/>
      </dsp:txXfrm>
    </dsp:sp>
    <dsp:sp modelId="{FA77508D-A9DA-4459-838F-11B37897797D}">
      <dsp:nvSpPr>
        <dsp:cNvPr id="0" name=""/>
        <dsp:cNvSpPr/>
      </dsp:nvSpPr>
      <dsp:spPr>
        <a:xfrm>
          <a:off x="4657314" y="1233949"/>
          <a:ext cx="139369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36" tIns="165100" rIns="10993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3. radionica </a:t>
          </a:r>
          <a:r>
            <a:rPr lang="hr-HR" sz="1100" b="1" kern="1200" dirty="0" err="1"/>
            <a:t>Multisenzorska</a:t>
          </a:r>
          <a:r>
            <a:rPr lang="hr-HR" sz="1100" b="1" kern="1200" dirty="0"/>
            <a:t> snimka Zagreba</a:t>
          </a:r>
          <a:br>
            <a:rPr lang="hr-HR" sz="1100" b="1" kern="1200" dirty="0"/>
          </a:br>
          <a:r>
            <a:rPr lang="hr-HR" sz="1100" b="1" kern="1200" dirty="0"/>
            <a:t> </a:t>
          </a:r>
          <a:br>
            <a:rPr lang="hr-HR" sz="1100" kern="1200" dirty="0"/>
          </a:br>
          <a:r>
            <a:rPr lang="hr-HR" sz="1100" kern="1200" dirty="0"/>
            <a:t>8. ožujka 2023.</a:t>
          </a:r>
        </a:p>
      </dsp:txBody>
      <dsp:txXfrm>
        <a:off x="4657314" y="1512688"/>
        <a:ext cx="1393696" cy="1686861"/>
      </dsp:txXfrm>
    </dsp:sp>
    <dsp:sp modelId="{ACC1D7DF-FEE4-4F0B-A0F8-86C58F0AEF5C}">
      <dsp:nvSpPr>
        <dsp:cNvPr id="0" name=""/>
        <dsp:cNvSpPr/>
      </dsp:nvSpPr>
      <dsp:spPr>
        <a:xfrm>
          <a:off x="6205866" y="779066"/>
          <a:ext cx="1393696" cy="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DF70E-0DE3-4227-BF34-2B27673FEDE8}">
      <dsp:nvSpPr>
        <dsp:cNvPr id="0" name=""/>
        <dsp:cNvSpPr/>
      </dsp:nvSpPr>
      <dsp:spPr>
        <a:xfrm>
          <a:off x="7636728" y="727015"/>
          <a:ext cx="71233" cy="133936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643DB-C71C-4F25-80CE-CADF05953A4F}">
      <dsp:nvSpPr>
        <dsp:cNvPr id="0" name=""/>
        <dsp:cNvSpPr/>
      </dsp:nvSpPr>
      <dsp:spPr>
        <a:xfrm>
          <a:off x="6613491" y="489879"/>
          <a:ext cx="578445" cy="57844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5</a:t>
          </a:r>
          <a:endParaRPr lang="en-US" sz="2600" kern="1200" dirty="0"/>
        </a:p>
      </dsp:txBody>
      <dsp:txXfrm>
        <a:off x="6698202" y="574590"/>
        <a:ext cx="409023" cy="409023"/>
      </dsp:txXfrm>
    </dsp:sp>
    <dsp:sp modelId="{1CE3408B-8C85-406D-9550-34CBA3B82DB9}">
      <dsp:nvSpPr>
        <dsp:cNvPr id="0" name=""/>
        <dsp:cNvSpPr/>
      </dsp:nvSpPr>
      <dsp:spPr>
        <a:xfrm>
          <a:off x="6205866" y="1233949"/>
          <a:ext cx="139369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36" tIns="165100" rIns="10993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4. radionica </a:t>
          </a:r>
          <a:r>
            <a:rPr lang="hr-HR" sz="1100" b="1" kern="1200" dirty="0"/>
            <a:t>Potresni rizik gradske četvrti Trešnjevka - sjever </a:t>
          </a:r>
          <a:br>
            <a:rPr lang="hr-HR" sz="1100" b="1" kern="1200" dirty="0"/>
          </a:br>
          <a:br>
            <a:rPr lang="hr-HR" sz="1100" kern="1200" dirty="0"/>
          </a:br>
          <a:r>
            <a:rPr lang="hr-HR" sz="1100" kern="1200" dirty="0"/>
            <a:t>18. listopada 2023.</a:t>
          </a:r>
          <a:endParaRPr lang="en-US" sz="1100" kern="1200" dirty="0"/>
        </a:p>
      </dsp:txBody>
      <dsp:txXfrm>
        <a:off x="6205866" y="1512688"/>
        <a:ext cx="1393696" cy="1686861"/>
      </dsp:txXfrm>
    </dsp:sp>
    <dsp:sp modelId="{44172FA8-1C27-4CDB-9D20-D13C729F6D0B}">
      <dsp:nvSpPr>
        <dsp:cNvPr id="0" name=""/>
        <dsp:cNvSpPr/>
      </dsp:nvSpPr>
      <dsp:spPr>
        <a:xfrm>
          <a:off x="7754417" y="779066"/>
          <a:ext cx="1393696" cy="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9984E-7080-460A-8EEC-7DF11C23484D}">
      <dsp:nvSpPr>
        <dsp:cNvPr id="0" name=""/>
        <dsp:cNvSpPr/>
      </dsp:nvSpPr>
      <dsp:spPr>
        <a:xfrm>
          <a:off x="9185279" y="727015"/>
          <a:ext cx="71233" cy="133936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883AD-5F9D-4C1E-9D85-07029FD13D5F}">
      <dsp:nvSpPr>
        <dsp:cNvPr id="0" name=""/>
        <dsp:cNvSpPr/>
      </dsp:nvSpPr>
      <dsp:spPr>
        <a:xfrm>
          <a:off x="8162043" y="489879"/>
          <a:ext cx="578445" cy="5784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6</a:t>
          </a:r>
          <a:endParaRPr lang="en-US" sz="2600" kern="1200" dirty="0"/>
        </a:p>
      </dsp:txBody>
      <dsp:txXfrm>
        <a:off x="8246754" y="574590"/>
        <a:ext cx="409023" cy="409023"/>
      </dsp:txXfrm>
    </dsp:sp>
    <dsp:sp modelId="{7ADC540E-0E76-4854-8439-EB0E6DCFE676}">
      <dsp:nvSpPr>
        <dsp:cNvPr id="0" name=""/>
        <dsp:cNvSpPr/>
      </dsp:nvSpPr>
      <dsp:spPr>
        <a:xfrm>
          <a:off x="7754417" y="1233949"/>
          <a:ext cx="139369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36" tIns="165100" rIns="10993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5. radionica </a:t>
          </a:r>
          <a:r>
            <a:rPr lang="hr-HR" sz="1100" b="1" kern="1200" dirty="0"/>
            <a:t>Definiranje potresnog hazarda za Grad Zagreb"</a:t>
          </a:r>
          <a:br>
            <a:rPr lang="hr-HR" sz="1100" kern="1200" dirty="0"/>
          </a:br>
          <a:br>
            <a:rPr lang="hr-HR" sz="1100" kern="1200" dirty="0"/>
          </a:br>
          <a:r>
            <a:rPr lang="hr-HR" sz="1100" kern="1200" dirty="0"/>
            <a:t>15. studenog 2023.</a:t>
          </a:r>
        </a:p>
      </dsp:txBody>
      <dsp:txXfrm>
        <a:off x="7754417" y="1512688"/>
        <a:ext cx="1393696" cy="1686861"/>
      </dsp:txXfrm>
    </dsp:sp>
    <dsp:sp modelId="{95C833CC-936B-4545-AADF-E9A05E454E4C}">
      <dsp:nvSpPr>
        <dsp:cNvPr id="0" name=""/>
        <dsp:cNvSpPr/>
      </dsp:nvSpPr>
      <dsp:spPr>
        <a:xfrm>
          <a:off x="9302969" y="779066"/>
          <a:ext cx="697529" cy="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A48F7-3760-4634-A4DE-A9DF6E81B6DE}">
      <dsp:nvSpPr>
        <dsp:cNvPr id="0" name=""/>
        <dsp:cNvSpPr/>
      </dsp:nvSpPr>
      <dsp:spPr>
        <a:xfrm>
          <a:off x="9711276" y="489879"/>
          <a:ext cx="578445" cy="5784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7" tIns="22447" rIns="22447" bIns="224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7</a:t>
          </a:r>
          <a:endParaRPr lang="en-US" sz="2600" kern="1200" dirty="0"/>
        </a:p>
      </dsp:txBody>
      <dsp:txXfrm>
        <a:off x="9795987" y="574590"/>
        <a:ext cx="409023" cy="409023"/>
      </dsp:txXfrm>
    </dsp:sp>
    <dsp:sp modelId="{6BE87333-0EE1-40C3-819D-4284AB058D03}">
      <dsp:nvSpPr>
        <dsp:cNvPr id="0" name=""/>
        <dsp:cNvSpPr/>
      </dsp:nvSpPr>
      <dsp:spPr>
        <a:xfrm>
          <a:off x="9302969" y="1233949"/>
          <a:ext cx="14518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526" tIns="165100" rIns="11452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2. Završna stručna konferencija</a:t>
          </a:r>
          <a:br>
            <a:rPr lang="hr-HR" sz="1100" kern="1200" dirty="0"/>
          </a:br>
          <a:r>
            <a:rPr lang="hr-HR" sz="1100" b="1" kern="1200" dirty="0"/>
            <a:t>Potresni rizik Grada Zagreba</a:t>
          </a:r>
          <a:br>
            <a:rPr lang="hr-HR" sz="1100" b="1" kern="1200" dirty="0"/>
          </a:br>
          <a:br>
            <a:rPr lang="hr-HR" sz="1100" kern="1200" dirty="0"/>
          </a:br>
          <a:r>
            <a:rPr lang="hr-HR" sz="1100" kern="1200" dirty="0"/>
            <a:t>20. prosinca 2023.</a:t>
          </a:r>
          <a:endParaRPr lang="en-US" sz="1100" kern="1200" dirty="0"/>
        </a:p>
      </dsp:txBody>
      <dsp:txXfrm>
        <a:off x="9302969" y="1524325"/>
        <a:ext cx="1451880" cy="1675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13:51:50.82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270"/>
      <inkml:brushProperty name="anchorY" value="-1270"/>
      <inkml:brushProperty name="scaleFactor" value="0.5"/>
    </inkml:brush>
  </inkml:definitions>
  <inkml:trace contextRef="#ctx0" brushRef="#br0">0 1 24575,'0'0'0,"5"0"0,6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13:51:52.77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566.73779"/>
      <inkml:brushProperty name="anchorY" value="-2540"/>
      <inkml:brushProperty name="scaleFactor" value="0.5"/>
    </inkml:brush>
  </inkml:definitions>
  <inkml:trace contextRef="#ctx0" brushRef="#br0">0 0 24575,'0'0'0,"4"0"0,2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13:51:54.21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847.1709"/>
      <inkml:brushProperty name="anchorY" value="-3810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3946-8A74-406E-AC41-C240FB02175A}" type="datetimeFigureOut">
              <a:rPr lang="hr-HR" smtClean="0"/>
              <a:t>19.12.2023.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9A6EC-09C8-414F-8545-1FCF81723D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112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2CD84-C7A1-4775-A301-C90F2A882B58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411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A50A-077C-817E-31DA-BA082D612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C511C-EE2B-727C-9D83-BBD451AE7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20C07-5334-C999-950E-4933FE1F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6D891-C4D2-CECF-E7C3-13416252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D1C96-2BD6-016C-F54B-7BE35543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4537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51DEC-FB9C-4552-0E96-60C7A995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33ED8-2007-7EC1-C067-A1B9C108F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2FA26-D2D4-DFB3-AC49-186D47A1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C4F46-B72E-7528-2433-FFF696DA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F773E-AE05-44E2-2E6E-0834D12F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217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B1BB0-F05A-E459-1839-82E08FABF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29344-9FD1-8DB9-45EA-7C9014B64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0DB0B-63C6-0A24-62C8-B47D077A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314A0-7BB6-C714-2E2E-19DD6237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861F0-20FF-342A-AC72-648F8293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8674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F516-C4E5-81FD-1014-AD5E400B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FD148-EFDE-0806-15BA-3481C01BF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20B3D-BCD9-E4C3-2F78-05A31457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6F6C8-C8F2-867F-3F18-6E521267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DD2AE-C43C-0552-3703-55E7BAEC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8053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5C04-3803-1E63-6DD8-BF0219DA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68267-F0AA-4938-E25A-C4A797FA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52850-96A8-4B58-1DAB-BDEEC455A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2818E-DE42-9A5F-9554-CA33BEDE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8AC3A-E91C-666E-0845-4A5F6BC1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881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4072B-FF7D-716B-0416-23B6AE88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5184-444C-A885-4FC5-CD876FDB4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B9D8E-22D6-C362-5DE2-D29135E69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73BC5-DB9B-080A-CF89-33B439C4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06D2F-0894-6242-82AD-668BA86A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2EC6E-099F-FA1E-FD27-98A9ED9B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8532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12B2-6333-F9BB-18F7-032D81C6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E83C-BBB7-201D-82C5-04B00F60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7FF8B-D02F-7F36-965C-7EA5034D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463B6-73AF-0161-BAA8-215ADEA1C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BF128-C9A0-535E-E22B-C38381792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7D94D-9741-20C0-5481-9A6186A1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6880F-4CD0-2E18-2AB3-1B5F235A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3CBE32-C373-9F0F-031B-665AE242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6369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8B99-9A1E-3145-C34A-A72CD3B6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853E1-AA11-287F-AB44-7EB8BA6D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54CDD-7E6F-2011-89C9-948F5DB9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E5F2C-7908-0C47-044D-7BDC9C8A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26970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91F34-EB55-1CB0-DDA9-F24AC528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E4058-3F2F-0692-BED6-E123DB0A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1662B-EDC3-C233-1839-21D701A5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6660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A9247-4BAF-C31A-0C20-28E0D258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D6B02-71F3-0461-3E17-C2991B1A5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88A1-58CE-E7A8-A195-E3DDE350A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7FAC7-AE33-F92E-16EB-23FF11A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33AA-BF97-2839-0A50-CE9CAF1B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77180-4DDF-31C3-446D-1791CF5F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600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032B-5F26-64C9-46FA-12A2035D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A7CF6-555A-C13B-CFB8-018CFC7F1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FFBBE-7C79-E09B-7290-54C39EFBA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2FC56-5B70-DCB0-FD71-0A1B731A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EBDB8-944B-8EBF-AB7B-79376936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BDA05-2694-1D19-2F05-A0F6621A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2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0F967-D019-7ACA-DE82-FDD6C9CE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165E5-B194-62EC-B46A-B3604CD7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FDCBD-3006-6F4B-EE29-236906779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C99A-D3D7-429B-AFEC-3261EE7950D7}" type="datetimeFigureOut">
              <a:rPr lang="sr-Latn-RS" smtClean="0"/>
              <a:t>19.12.2023.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EEC6-62EE-B511-AFB3-DD07350F3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92949-5F79-602D-ED0A-5DE32E5FC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BEA59-AAFC-462E-B409-E1989E18E62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1339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3.png"/><Relationship Id="rId7" Type="http://schemas.openxmlformats.org/officeDocument/2006/relationships/image" Target="../media/image3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90.png"/><Relationship Id="rId4" Type="http://schemas.openxmlformats.org/officeDocument/2006/relationships/customXml" Target="../ink/ink1.xml"/><Relationship Id="rId9" Type="http://schemas.openxmlformats.org/officeDocument/2006/relationships/image" Target="../media/image3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mf.unizg.hr/geof/seizmoloska_sluzba/potresi_kod_petrinje" TargetMode="External"/><Relationship Id="rId3" Type="http://schemas.openxmlformats.org/officeDocument/2006/relationships/hyperlink" Target="https://www.pmf.unizg.hr/geof/popularizacija_geofizike/crtice_iz_povijesti#ZG1880" TargetMode="External"/><Relationship Id="rId7" Type="http://schemas.openxmlformats.org/officeDocument/2006/relationships/hyperlink" Target="https://www.pmf.unizg.hr/geof/seizmoloska_sluzba/o_zagrebackom_potresu_2020/druga_godisnjica_zagrebackog_potresa" TargetMode="External"/><Relationship Id="rId2" Type="http://schemas.openxmlformats.org/officeDocument/2006/relationships/hyperlink" Target="http://www.pmf.unizg.hr/geof/popularizacija_geofizike/crtice_iz_povijesti#DBK16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mf.unizg.hr/geof/popularizacija_geofizike/crtice_iz_povijesti" TargetMode="External"/><Relationship Id="rId5" Type="http://schemas.openxmlformats.org/officeDocument/2006/relationships/hyperlink" Target="https://www.pmf.unizg.hr/oldwww/geof/znanost/seizmologija/oldwww/geof_povijest#Vinodol1916" TargetMode="External"/><Relationship Id="rId4" Type="http://schemas.openxmlformats.org/officeDocument/2006/relationships/hyperlink" Target="http://www.pmf.unizg.hr/geof/popularizacija_geofizike/crtice_iz_povijesti#Vinodol1916" TargetMode="Externa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27973" y="723281"/>
            <a:ext cx="683726" cy="5677519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27340" y="457200"/>
            <a:ext cx="406973" cy="5489078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300" y="457200"/>
            <a:ext cx="10586648" cy="522089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07630-1A0A-480F-AA9E-FE5624067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04" y="1486388"/>
            <a:ext cx="4469982" cy="316251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64775" y="1518210"/>
            <a:ext cx="0" cy="30988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2BD39-CBCB-476C-9916-557FD3FF7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0" b="-3711"/>
          <a:stretch/>
        </p:blipFill>
        <p:spPr>
          <a:xfrm>
            <a:off x="6292666" y="2582934"/>
            <a:ext cx="4497185" cy="9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C3E59-F882-0D54-0DE5-7EA2D1C0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7" r="24573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02C56-7037-6319-6EC1-93111412D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hr-HR" sz="2400"/>
              <a:t>Vježbe civilne zaštite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D669A-E234-19C6-F02C-B92487BA3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480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78A00F-55FA-9743-ECFA-FBF348C6B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hr-HR" sz="1400"/>
              <a:t>18 vježbi postrojbi i snaga sastavnica civilne zaštite</a:t>
            </a:r>
          </a:p>
          <a:p>
            <a:r>
              <a:rPr lang="hr-HR" sz="1400" b="1"/>
              <a:t>„Blato 2015.“ </a:t>
            </a:r>
            <a:r>
              <a:rPr lang="hr-HR" sz="1400"/>
              <a:t>sudjelovalo je ukupno 720 pripadnika postrojbi CZ opće i specijalističke namjene</a:t>
            </a:r>
          </a:p>
          <a:p>
            <a:r>
              <a:rPr lang="hr-HR" sz="1400" b="1"/>
              <a:t>2019. </a:t>
            </a:r>
            <a:r>
              <a:rPr lang="hr-HR" sz="1400"/>
              <a:t>održali smo </a:t>
            </a:r>
            <a:r>
              <a:rPr lang="hr-HR" sz="1400" b="1"/>
              <a:t>četiri velike vježbe </a:t>
            </a:r>
            <a:r>
              <a:rPr lang="hr-HR" sz="1400"/>
              <a:t>postrojbi i snaga sustava CZ po zbornim mjestima specijalističkih postrojbi</a:t>
            </a:r>
            <a:endParaRPr lang="en-US" sz="140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7FA2F89-7AE7-B3DD-888B-871CEF138B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4" r="1" b="51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AA90D-E281-A939-6190-234AC615EA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7" r="3" b="3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40BF1-3322-6AF2-8D79-B18A0283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Edukacija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učenika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osnovnih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škola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iz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područja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civilne zaštite</a:t>
            </a:r>
            <a:r>
              <a:rPr lang="hr-HR" sz="2100" b="1" i="0" kern="1200" dirty="0">
                <a:effectLst/>
                <a:latin typeface="+mj-lt"/>
                <a:ea typeface="+mj-ea"/>
                <a:cs typeface="+mj-cs"/>
              </a:rPr>
              <a:t> - </a:t>
            </a:r>
            <a:br>
              <a:rPr lang="en-US" sz="2100" b="1" i="0" kern="1200" dirty="0">
                <a:effectLst/>
                <a:latin typeface="+mj-lt"/>
                <a:ea typeface="+mj-ea"/>
                <a:cs typeface="+mj-cs"/>
              </a:rPr>
            </a:b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godišnje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oko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10</a:t>
            </a:r>
            <a:r>
              <a:rPr lang="hr-HR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000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učenika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osnovnih</a:t>
            </a:r>
            <a:r>
              <a:rPr lang="en-US" sz="2100" b="1" i="0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100" b="1" i="0" kern="1200" dirty="0" err="1">
                <a:effectLst/>
                <a:latin typeface="+mj-lt"/>
                <a:ea typeface="+mj-ea"/>
                <a:cs typeface="+mj-cs"/>
              </a:rPr>
              <a:t>škola</a:t>
            </a:r>
            <a:br>
              <a:rPr lang="en-US" sz="2100" b="1" i="0" kern="1200" dirty="0">
                <a:effectLst/>
                <a:latin typeface="+mj-lt"/>
                <a:ea typeface="+mj-ea"/>
                <a:cs typeface="+mj-cs"/>
              </a:rPr>
            </a:br>
            <a:endParaRPr lang="en-US" sz="21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60BDA7F-6447-8783-6BE3-8A4C24752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hr-HR" sz="2000" dirty="0"/>
              <a:t>U sklopu „Škole u prirodi”</a:t>
            </a:r>
          </a:p>
          <a:p>
            <a:r>
              <a:rPr lang="hr-HR" sz="2000" dirty="0"/>
              <a:t>Zajedno s udrugama potražnih pasa</a:t>
            </a:r>
            <a:endParaRPr lang="en-US" sz="2000" dirty="0"/>
          </a:p>
        </p:txBody>
      </p:sp>
      <p:pic>
        <p:nvPicPr>
          <p:cNvPr id="5" name="Content Placeholder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DF49DFB7-2ED0-78C0-B627-6529116A9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3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group of people in red uniforms with dogs&#10;&#10;Description automatically generated">
            <a:extLst>
              <a:ext uri="{FF2B5EF4-FFF2-40B4-BE49-F238E27FC236}">
                <a16:creationId xmlns:a16="http://schemas.microsoft.com/office/drawing/2014/main" id="{914F6397-A0B3-C08E-6042-F262A8A06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0" b="27525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32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F379F-E661-D6A2-3F58-CC676F9B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2103436"/>
          </a:xfrm>
        </p:spPr>
        <p:txBody>
          <a:bodyPr>
            <a:normAutofit/>
          </a:bodyPr>
          <a:lstStyle/>
          <a:p>
            <a:r>
              <a:rPr lang="hr-HR" sz="2800" b="1" i="0">
                <a:effectLst/>
                <a:latin typeface="Raleway" pitchFamily="2" charset="-18"/>
              </a:rPr>
              <a:t>Osposobljavanje pripadnika civilne zaštite opće namjene</a:t>
            </a:r>
            <a:br>
              <a:rPr lang="hr-HR" sz="2800" b="1" i="0">
                <a:effectLst/>
                <a:latin typeface="Raleway" pitchFamily="2" charset="-18"/>
              </a:rPr>
            </a:br>
            <a:endParaRPr lang="hr-HR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E3906-7BD7-139F-3A31-D1CEA2B17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47949"/>
            <a:ext cx="3816096" cy="3529013"/>
          </a:xfrm>
        </p:spPr>
        <p:txBody>
          <a:bodyPr>
            <a:normAutofit/>
          </a:bodyPr>
          <a:lstStyle/>
          <a:p>
            <a:r>
              <a:rPr lang="hr-HR" sz="2000" b="0" i="0" dirty="0">
                <a:effectLst/>
                <a:latin typeface="Raleway" pitchFamily="2" charset="-18"/>
              </a:rPr>
              <a:t>u 12 gradskih četvrti,</a:t>
            </a:r>
          </a:p>
          <a:p>
            <a:r>
              <a:rPr lang="hr-HR" sz="2000" b="0" i="0" dirty="0">
                <a:effectLst/>
                <a:latin typeface="Raleway" pitchFamily="2" charset="-18"/>
              </a:rPr>
              <a:t>zajedno s Nastavnim zavodom za hitnu medicinu, Gradskim društvom crvenog križa, Javne vatrogasne postrojbe i Hrvatske gorske službe spašavanja – stanica Zagreb.</a:t>
            </a:r>
            <a:br>
              <a:rPr lang="hr-HR" sz="2000" dirty="0"/>
            </a:br>
            <a:endParaRPr lang="hr-HR" sz="2000" dirty="0"/>
          </a:p>
          <a:p>
            <a:endParaRPr lang="hr-HR" sz="2000" dirty="0"/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32F85D88-E755-0A81-7A50-D4EF2F9C9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r="3" b="3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9F6FE988-BD77-D674-9B3E-00CBAFF80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3" r="3" b="2320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15" name="Picture 14" descr="A person lying on the ground with a helmet on his head&#10;&#10;Description automatically generated">
            <a:extLst>
              <a:ext uri="{FF2B5EF4-FFF2-40B4-BE49-F238E27FC236}">
                <a16:creationId xmlns:a16="http://schemas.microsoft.com/office/drawing/2014/main" id="{AF97A58B-B580-B745-68E8-243982534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4" r="-3" b="24566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5" name="Picture 4" descr="A group of people attending to a person&#10;&#10;Description automatically generated">
            <a:extLst>
              <a:ext uri="{FF2B5EF4-FFF2-40B4-BE49-F238E27FC236}">
                <a16:creationId xmlns:a16="http://schemas.microsoft.com/office/drawing/2014/main" id="{FFC2B803-F4FB-25DD-09CC-F686886997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3" r="-4" b="5111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17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C27AA-CE44-6C44-8217-8BC80F9C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r-HR" sz="4000" dirty="0">
                <a:solidFill>
                  <a:srgbClr val="FFFFFF"/>
                </a:solidFill>
              </a:rPr>
              <a:t>Potresni rizik Grada Zagreba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5537B2-7E83-BE44-EB25-4ADB23915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lvl="0"/>
            <a:r>
              <a:rPr lang="hr-HR" sz="2400" b="1" dirty="0"/>
              <a:t>Ukupan iznos prihvatljivih troškova za Grad Zagreb „Potresni rizik” iznosi do najviše 4.101.296,04 EUR</a:t>
            </a:r>
            <a:endParaRPr lang="hr-HR" sz="2400" dirty="0"/>
          </a:p>
          <a:p>
            <a:pPr lvl="1"/>
            <a:r>
              <a:rPr lang="hr-HR" b="1" dirty="0"/>
              <a:t>Iz sredstava EU se financira 85% do najvišeg iznosa od 3.486.101,67 EUR</a:t>
            </a:r>
            <a:endParaRPr lang="hr-HR" dirty="0"/>
          </a:p>
          <a:p>
            <a:pPr lvl="1"/>
            <a:r>
              <a:rPr lang="hr-HR" b="1" dirty="0"/>
              <a:t>15% sredstava osigurava će se iz proračuna Grada Zagreba do najvišeg iznosa od 615.194,37 EUR</a:t>
            </a:r>
            <a:endParaRPr lang="hr-HR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8944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0741393E-C764-4C6F-8886-35CFF2E48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90890DC-37FF-4B49-BD4C-FE4232F69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52708" cy="6858000"/>
          </a:xfrm>
          <a:custGeom>
            <a:avLst/>
            <a:gdLst>
              <a:gd name="connsiteX0" fmla="*/ 0 w 5552708"/>
              <a:gd name="connsiteY0" fmla="*/ 0 h 6858000"/>
              <a:gd name="connsiteX1" fmla="*/ 5443651 w 5552708"/>
              <a:gd name="connsiteY1" fmla="*/ 0 h 6858000"/>
              <a:gd name="connsiteX2" fmla="*/ 5443781 w 5552708"/>
              <a:gd name="connsiteY2" fmla="*/ 512 h 6858000"/>
              <a:gd name="connsiteX3" fmla="*/ 5444033 w 5552708"/>
              <a:gd name="connsiteY3" fmla="*/ 20501 h 6858000"/>
              <a:gd name="connsiteX4" fmla="*/ 5439390 w 5552708"/>
              <a:gd name="connsiteY4" fmla="*/ 44768 h 6858000"/>
              <a:gd name="connsiteX5" fmla="*/ 5443913 w 5552708"/>
              <a:gd name="connsiteY5" fmla="*/ 104988 h 6858000"/>
              <a:gd name="connsiteX6" fmla="*/ 5458241 w 5552708"/>
              <a:gd name="connsiteY6" fmla="*/ 204162 h 6858000"/>
              <a:gd name="connsiteX7" fmla="*/ 5459763 w 5552708"/>
              <a:gd name="connsiteY7" fmla="*/ 225360 h 6858000"/>
              <a:gd name="connsiteX8" fmla="*/ 5454996 w 5552708"/>
              <a:gd name="connsiteY8" fmla="*/ 243902 h 6858000"/>
              <a:gd name="connsiteX9" fmla="*/ 5448597 w 5552708"/>
              <a:gd name="connsiteY9" fmla="*/ 248483 h 6858000"/>
              <a:gd name="connsiteX10" fmla="*/ 5448458 w 5552708"/>
              <a:gd name="connsiteY10" fmla="*/ 260196 h 6858000"/>
              <a:gd name="connsiteX11" fmla="*/ 5447150 w 5552708"/>
              <a:gd name="connsiteY11" fmla="*/ 263377 h 6858000"/>
              <a:gd name="connsiteX12" fmla="*/ 5459187 w 5552708"/>
              <a:gd name="connsiteY12" fmla="*/ 318691 h 6858000"/>
              <a:gd name="connsiteX13" fmla="*/ 5455708 w 5552708"/>
              <a:gd name="connsiteY13" fmla="*/ 365759 h 6858000"/>
              <a:gd name="connsiteX14" fmla="*/ 5473651 w 5552708"/>
              <a:gd name="connsiteY14" fmla="*/ 492182 h 6858000"/>
              <a:gd name="connsiteX15" fmla="*/ 5481453 w 5552708"/>
              <a:gd name="connsiteY15" fmla="*/ 689666 h 6858000"/>
              <a:gd name="connsiteX16" fmla="*/ 5488233 w 5552708"/>
              <a:gd name="connsiteY16" fmla="*/ 816332 h 6858000"/>
              <a:gd name="connsiteX17" fmla="*/ 5529718 w 5552708"/>
              <a:gd name="connsiteY17" fmla="*/ 891550 h 6858000"/>
              <a:gd name="connsiteX18" fmla="*/ 5536104 w 5552708"/>
              <a:gd name="connsiteY18" fmla="*/ 903318 h 6858000"/>
              <a:gd name="connsiteX19" fmla="*/ 5535257 w 5552708"/>
              <a:gd name="connsiteY19" fmla="*/ 905308 h 6858000"/>
              <a:gd name="connsiteX20" fmla="*/ 5537840 w 5552708"/>
              <a:gd name="connsiteY20" fmla="*/ 920621 h 6858000"/>
              <a:gd name="connsiteX21" fmla="*/ 5541663 w 5552708"/>
              <a:gd name="connsiteY21" fmla="*/ 922876 h 6858000"/>
              <a:gd name="connsiteX22" fmla="*/ 5544456 w 5552708"/>
              <a:gd name="connsiteY22" fmla="*/ 933037 h 6858000"/>
              <a:gd name="connsiteX23" fmla="*/ 5552708 w 5552708"/>
              <a:gd name="connsiteY23" fmla="*/ 952132 h 6858000"/>
              <a:gd name="connsiteX24" fmla="*/ 5551675 w 5552708"/>
              <a:gd name="connsiteY24" fmla="*/ 956570 h 6858000"/>
              <a:gd name="connsiteX25" fmla="*/ 5531341 w 5552708"/>
              <a:gd name="connsiteY25" fmla="*/ 1064863 h 6858000"/>
              <a:gd name="connsiteX26" fmla="*/ 5539998 w 5552708"/>
              <a:gd name="connsiteY26" fmla="*/ 1096340 h 6858000"/>
              <a:gd name="connsiteX27" fmla="*/ 5541075 w 5552708"/>
              <a:gd name="connsiteY27" fmla="*/ 1102915 h 6858000"/>
              <a:gd name="connsiteX28" fmla="*/ 5540822 w 5552708"/>
              <a:gd name="connsiteY28" fmla="*/ 1103143 h 6858000"/>
              <a:gd name="connsiteX29" fmla="*/ 5541413 w 5552708"/>
              <a:gd name="connsiteY29" fmla="*/ 1110274 h 6858000"/>
              <a:gd name="connsiteX30" fmla="*/ 5543038 w 5552708"/>
              <a:gd name="connsiteY30" fmla="*/ 1114901 h 6858000"/>
              <a:gd name="connsiteX31" fmla="*/ 5545128 w 5552708"/>
              <a:gd name="connsiteY31" fmla="*/ 1127652 h 6858000"/>
              <a:gd name="connsiteX32" fmla="*/ 5544028 w 5552708"/>
              <a:gd name="connsiteY32" fmla="*/ 1132698 h 6858000"/>
              <a:gd name="connsiteX33" fmla="*/ 5514811 w 5552708"/>
              <a:gd name="connsiteY33" fmla="*/ 1177140 h 6858000"/>
              <a:gd name="connsiteX34" fmla="*/ 5496402 w 5552708"/>
              <a:gd name="connsiteY34" fmla="*/ 1265293 h 6858000"/>
              <a:gd name="connsiteX35" fmla="*/ 5481620 w 5552708"/>
              <a:gd name="connsiteY35" fmla="*/ 1353039 h 6858000"/>
              <a:gd name="connsiteX36" fmla="*/ 5477938 w 5552708"/>
              <a:gd name="connsiteY36" fmla="*/ 1385038 h 6858000"/>
              <a:gd name="connsiteX37" fmla="*/ 5464009 w 5552708"/>
              <a:gd name="connsiteY37" fmla="*/ 1441067 h 6858000"/>
              <a:gd name="connsiteX38" fmla="*/ 5453063 w 5552708"/>
              <a:gd name="connsiteY38" fmla="*/ 1466104 h 6858000"/>
              <a:gd name="connsiteX39" fmla="*/ 5453368 w 5552708"/>
              <a:gd name="connsiteY39" fmla="*/ 1467310 h 6858000"/>
              <a:gd name="connsiteX40" fmla="*/ 5449849 w 5552708"/>
              <a:gd name="connsiteY40" fmla="*/ 1469198 h 6858000"/>
              <a:gd name="connsiteX41" fmla="*/ 5447717 w 5552708"/>
              <a:gd name="connsiteY41" fmla="*/ 1473816 h 6858000"/>
              <a:gd name="connsiteX42" fmla="*/ 5446906 w 5552708"/>
              <a:gd name="connsiteY42" fmla="*/ 1487106 h 6858000"/>
              <a:gd name="connsiteX43" fmla="*/ 5447429 w 5552708"/>
              <a:gd name="connsiteY43" fmla="*/ 1492218 h 6858000"/>
              <a:gd name="connsiteX44" fmla="*/ 5446434 w 5552708"/>
              <a:gd name="connsiteY44" fmla="*/ 1499455 h 6858000"/>
              <a:gd name="connsiteX45" fmla="*/ 5446146 w 5552708"/>
              <a:gd name="connsiteY45" fmla="*/ 1499600 h 6858000"/>
              <a:gd name="connsiteX46" fmla="*/ 5445728 w 5552708"/>
              <a:gd name="connsiteY46" fmla="*/ 1506449 h 6858000"/>
              <a:gd name="connsiteX47" fmla="*/ 5447013 w 5552708"/>
              <a:gd name="connsiteY47" fmla="*/ 1540420 h 6858000"/>
              <a:gd name="connsiteX48" fmla="*/ 5416036 w 5552708"/>
              <a:gd name="connsiteY48" fmla="*/ 1580834 h 6858000"/>
              <a:gd name="connsiteX49" fmla="*/ 5409252 w 5552708"/>
              <a:gd name="connsiteY49" fmla="*/ 1598373 h 6858000"/>
              <a:gd name="connsiteX50" fmla="*/ 5404223 w 5552708"/>
              <a:gd name="connsiteY50" fmla="*/ 1607549 h 6858000"/>
              <a:gd name="connsiteX51" fmla="*/ 5403003 w 5552708"/>
              <a:gd name="connsiteY51" fmla="*/ 1607994 h 6858000"/>
              <a:gd name="connsiteX52" fmla="*/ 5404366 w 5552708"/>
              <a:gd name="connsiteY52" fmla="*/ 1640580 h 6858000"/>
              <a:gd name="connsiteX53" fmla="*/ 5402429 w 5552708"/>
              <a:gd name="connsiteY53" fmla="*/ 1644617 h 6858000"/>
              <a:gd name="connsiteX54" fmla="*/ 5406027 w 5552708"/>
              <a:gd name="connsiteY54" fmla="*/ 1666228 h 6858000"/>
              <a:gd name="connsiteX55" fmla="*/ 5409538 w 5552708"/>
              <a:gd name="connsiteY55" fmla="*/ 1680703 h 6858000"/>
              <a:gd name="connsiteX56" fmla="*/ 5405582 w 5552708"/>
              <a:gd name="connsiteY56" fmla="*/ 1870222 h 6858000"/>
              <a:gd name="connsiteX57" fmla="*/ 5418948 w 5552708"/>
              <a:gd name="connsiteY57" fmla="*/ 1979530 h 6858000"/>
              <a:gd name="connsiteX58" fmla="*/ 5405060 w 5552708"/>
              <a:gd name="connsiteY58" fmla="*/ 2051964 h 6858000"/>
              <a:gd name="connsiteX59" fmla="*/ 5378701 w 5552708"/>
              <a:gd name="connsiteY59" fmla="*/ 2073120 h 6858000"/>
              <a:gd name="connsiteX60" fmla="*/ 5366006 w 5552708"/>
              <a:gd name="connsiteY60" fmla="*/ 2256053 h 6858000"/>
              <a:gd name="connsiteX61" fmla="*/ 5352501 w 5552708"/>
              <a:gd name="connsiteY61" fmla="*/ 2301374 h 6858000"/>
              <a:gd name="connsiteX62" fmla="*/ 5361572 w 5552708"/>
              <a:gd name="connsiteY62" fmla="*/ 2344135 h 6858000"/>
              <a:gd name="connsiteX63" fmla="*/ 5351776 w 5552708"/>
              <a:gd name="connsiteY63" fmla="*/ 2360013 h 6858000"/>
              <a:gd name="connsiteX64" fmla="*/ 5349856 w 5552708"/>
              <a:gd name="connsiteY64" fmla="*/ 2362723 h 6858000"/>
              <a:gd name="connsiteX65" fmla="*/ 5347182 w 5552708"/>
              <a:gd name="connsiteY65" fmla="*/ 2374239 h 6858000"/>
              <a:gd name="connsiteX66" fmla="*/ 5340172 w 5552708"/>
              <a:gd name="connsiteY66" fmla="*/ 2376629 h 6858000"/>
              <a:gd name="connsiteX67" fmla="*/ 5331662 w 5552708"/>
              <a:gd name="connsiteY67" fmla="*/ 2393351 h 6858000"/>
              <a:gd name="connsiteX68" fmla="*/ 5328482 w 5552708"/>
              <a:gd name="connsiteY68" fmla="*/ 2414790 h 6858000"/>
              <a:gd name="connsiteX69" fmla="*/ 5316501 w 5552708"/>
              <a:gd name="connsiteY69" fmla="*/ 2490864 h 6858000"/>
              <a:gd name="connsiteX70" fmla="*/ 5318378 w 5552708"/>
              <a:gd name="connsiteY70" fmla="*/ 2503797 h 6858000"/>
              <a:gd name="connsiteX71" fmla="*/ 5307008 w 5552708"/>
              <a:gd name="connsiteY71" fmla="*/ 2543608 h 6858000"/>
              <a:gd name="connsiteX72" fmla="*/ 5300817 w 5552708"/>
              <a:gd name="connsiteY72" fmla="*/ 2579627 h 6858000"/>
              <a:gd name="connsiteX73" fmla="*/ 5300491 w 5552708"/>
              <a:gd name="connsiteY73" fmla="*/ 2603469 h 6858000"/>
              <a:gd name="connsiteX74" fmla="*/ 5297327 w 5552708"/>
              <a:gd name="connsiteY74" fmla="*/ 2609298 h 6858000"/>
              <a:gd name="connsiteX75" fmla="*/ 5292648 w 5552708"/>
              <a:gd name="connsiteY75" fmla="*/ 2632709 h 6858000"/>
              <a:gd name="connsiteX76" fmla="*/ 5294499 w 5552708"/>
              <a:gd name="connsiteY76" fmla="*/ 2645215 h 6858000"/>
              <a:gd name="connsiteX77" fmla="*/ 5284921 w 5552708"/>
              <a:gd name="connsiteY77" fmla="*/ 2655995 h 6858000"/>
              <a:gd name="connsiteX78" fmla="*/ 5278681 w 5552708"/>
              <a:gd name="connsiteY78" fmla="*/ 2658097 h 6858000"/>
              <a:gd name="connsiteX79" fmla="*/ 5279052 w 5552708"/>
              <a:gd name="connsiteY79" fmla="*/ 2675265 h 6858000"/>
              <a:gd name="connsiteX80" fmla="*/ 5271485 w 5552708"/>
              <a:gd name="connsiteY80" fmla="*/ 2688260 h 6858000"/>
              <a:gd name="connsiteX81" fmla="*/ 5273609 w 5552708"/>
              <a:gd name="connsiteY81" fmla="*/ 2700785 h 6858000"/>
              <a:gd name="connsiteX82" fmla="*/ 5272098 w 5552708"/>
              <a:gd name="connsiteY82" fmla="*/ 2705655 h 6858000"/>
              <a:gd name="connsiteX83" fmla="*/ 5267605 w 5552708"/>
              <a:gd name="connsiteY83" fmla="*/ 2717660 h 6858000"/>
              <a:gd name="connsiteX84" fmla="*/ 5258449 w 5552708"/>
              <a:gd name="connsiteY84" fmla="*/ 2738177 h 6858000"/>
              <a:gd name="connsiteX85" fmla="*/ 5256679 w 5552708"/>
              <a:gd name="connsiteY85" fmla="*/ 2744727 h 6858000"/>
              <a:gd name="connsiteX86" fmla="*/ 5245116 w 5552708"/>
              <a:gd name="connsiteY86" fmla="*/ 2757932 h 6858000"/>
              <a:gd name="connsiteX87" fmla="*/ 5233122 w 5552708"/>
              <a:gd name="connsiteY87" fmla="*/ 2784915 h 6858000"/>
              <a:gd name="connsiteX88" fmla="*/ 5197792 w 5552708"/>
              <a:gd name="connsiteY88" fmla="*/ 2830475 h 6858000"/>
              <a:gd name="connsiteX89" fmla="*/ 5180199 w 5552708"/>
              <a:gd name="connsiteY89" fmla="*/ 2857691 h 6858000"/>
              <a:gd name="connsiteX90" fmla="*/ 5164940 w 5552708"/>
              <a:gd name="connsiteY90" fmla="*/ 2875644 h 6858000"/>
              <a:gd name="connsiteX91" fmla="*/ 5139323 w 5552708"/>
              <a:gd name="connsiteY91" fmla="*/ 2931296 h 6858000"/>
              <a:gd name="connsiteX92" fmla="*/ 5102390 w 5552708"/>
              <a:gd name="connsiteY92" fmla="*/ 3027705 h 6858000"/>
              <a:gd name="connsiteX93" fmla="*/ 5093321 w 5552708"/>
              <a:gd name="connsiteY93" fmla="*/ 3047244 h 6858000"/>
              <a:gd name="connsiteX94" fmla="*/ 5080729 w 5552708"/>
              <a:gd name="connsiteY94" fmla="*/ 3060118 h 6858000"/>
              <a:gd name="connsiteX95" fmla="*/ 5073626 w 5552708"/>
              <a:gd name="connsiteY95" fmla="*/ 3059690 h 6858000"/>
              <a:gd name="connsiteX96" fmla="*/ 5067867 w 5552708"/>
              <a:gd name="connsiteY96" fmla="*/ 3069806 h 6858000"/>
              <a:gd name="connsiteX97" fmla="*/ 5065335 w 5552708"/>
              <a:gd name="connsiteY97" fmla="*/ 3071678 h 6858000"/>
              <a:gd name="connsiteX98" fmla="*/ 5051806 w 5552708"/>
              <a:gd name="connsiteY98" fmla="*/ 3083233 h 6858000"/>
              <a:gd name="connsiteX99" fmla="*/ 5047824 w 5552708"/>
              <a:gd name="connsiteY99" fmla="*/ 3128247 h 6858000"/>
              <a:gd name="connsiteX100" fmla="*/ 5022444 w 5552708"/>
              <a:gd name="connsiteY100" fmla="*/ 3166893 h 6858000"/>
              <a:gd name="connsiteX101" fmla="*/ 4961916 w 5552708"/>
              <a:gd name="connsiteY101" fmla="*/ 3312149 h 6858000"/>
              <a:gd name="connsiteX102" fmla="*/ 4928070 w 5552708"/>
              <a:gd name="connsiteY102" fmla="*/ 3349450 h 6858000"/>
              <a:gd name="connsiteX103" fmla="*/ 4858652 w 5552708"/>
              <a:gd name="connsiteY103" fmla="*/ 3443841 h 6858000"/>
              <a:gd name="connsiteX104" fmla="*/ 4821392 w 5552708"/>
              <a:gd name="connsiteY104" fmla="*/ 3661714 h 6858000"/>
              <a:gd name="connsiteX105" fmla="*/ 4825147 w 5552708"/>
              <a:gd name="connsiteY105" fmla="*/ 3676668 h 6858000"/>
              <a:gd name="connsiteX106" fmla="*/ 4824341 w 5552708"/>
              <a:gd name="connsiteY106" fmla="*/ 3691352 h 6858000"/>
              <a:gd name="connsiteX107" fmla="*/ 4822735 w 5552708"/>
              <a:gd name="connsiteY107" fmla="*/ 3692500 h 6858000"/>
              <a:gd name="connsiteX108" fmla="*/ 4817318 w 5552708"/>
              <a:gd name="connsiteY108" fmla="*/ 3707640 h 6858000"/>
              <a:gd name="connsiteX109" fmla="*/ 4819146 w 5552708"/>
              <a:gd name="connsiteY109" fmla="*/ 3712253 h 6858000"/>
              <a:gd name="connsiteX110" fmla="*/ 4816373 w 5552708"/>
              <a:gd name="connsiteY110" fmla="*/ 3723048 h 6858000"/>
              <a:gd name="connsiteX111" fmla="*/ 4813460 w 5552708"/>
              <a:gd name="connsiteY111" fmla="*/ 3745409 h 6858000"/>
              <a:gd name="connsiteX112" fmla="*/ 4810527 w 5552708"/>
              <a:gd name="connsiteY112" fmla="*/ 3748566 h 6858000"/>
              <a:gd name="connsiteX113" fmla="*/ 4742720 w 5552708"/>
              <a:gd name="connsiteY113" fmla="*/ 3828954 h 6858000"/>
              <a:gd name="connsiteX114" fmla="*/ 4731784 w 5552708"/>
              <a:gd name="connsiteY114" fmla="*/ 3868871 h 6858000"/>
              <a:gd name="connsiteX115" fmla="*/ 4731481 w 5552708"/>
              <a:gd name="connsiteY115" fmla="*/ 3868898 h 6858000"/>
              <a:gd name="connsiteX116" fmla="*/ 4728490 w 5552708"/>
              <a:gd name="connsiteY116" fmla="*/ 3875525 h 6858000"/>
              <a:gd name="connsiteX117" fmla="*/ 4727500 w 5552708"/>
              <a:gd name="connsiteY117" fmla="*/ 3880683 h 6858000"/>
              <a:gd name="connsiteX118" fmla="*/ 4719663 w 5552708"/>
              <a:gd name="connsiteY118" fmla="*/ 3896892 h 6858000"/>
              <a:gd name="connsiteX119" fmla="*/ 4715899 w 5552708"/>
              <a:gd name="connsiteY119" fmla="*/ 3897345 h 6858000"/>
              <a:gd name="connsiteX120" fmla="*/ 4715832 w 5552708"/>
              <a:gd name="connsiteY120" fmla="*/ 3898632 h 6858000"/>
              <a:gd name="connsiteX121" fmla="*/ 4618476 w 5552708"/>
              <a:gd name="connsiteY121" fmla="*/ 4076334 h 6858000"/>
              <a:gd name="connsiteX122" fmla="*/ 4576303 w 5552708"/>
              <a:gd name="connsiteY122" fmla="*/ 4154580 h 6858000"/>
              <a:gd name="connsiteX123" fmla="*/ 4536795 w 5552708"/>
              <a:gd name="connsiteY123" fmla="*/ 4186216 h 6858000"/>
              <a:gd name="connsiteX124" fmla="*/ 4534335 w 5552708"/>
              <a:gd name="connsiteY124" fmla="*/ 4190678 h 6858000"/>
              <a:gd name="connsiteX125" fmla="*/ 4532585 w 5552708"/>
              <a:gd name="connsiteY125" fmla="*/ 4203860 h 6858000"/>
              <a:gd name="connsiteX126" fmla="*/ 4532745 w 5552708"/>
              <a:gd name="connsiteY126" fmla="*/ 4208983 h 6858000"/>
              <a:gd name="connsiteX127" fmla="*/ 4531239 w 5552708"/>
              <a:gd name="connsiteY127" fmla="*/ 4216126 h 6858000"/>
              <a:gd name="connsiteX128" fmla="*/ 4530941 w 5552708"/>
              <a:gd name="connsiteY128" fmla="*/ 4216251 h 6858000"/>
              <a:gd name="connsiteX129" fmla="*/ 4530039 w 5552708"/>
              <a:gd name="connsiteY129" fmla="*/ 4223045 h 6858000"/>
              <a:gd name="connsiteX130" fmla="*/ 4528920 w 5552708"/>
              <a:gd name="connsiteY130" fmla="*/ 4256957 h 6858000"/>
              <a:gd name="connsiteX131" fmla="*/ 4495092 w 5552708"/>
              <a:gd name="connsiteY131" fmla="*/ 4295227 h 6858000"/>
              <a:gd name="connsiteX132" fmla="*/ 4487069 w 5552708"/>
              <a:gd name="connsiteY132" fmla="*/ 4312260 h 6858000"/>
              <a:gd name="connsiteX133" fmla="*/ 4481391 w 5552708"/>
              <a:gd name="connsiteY133" fmla="*/ 4321074 h 6858000"/>
              <a:gd name="connsiteX134" fmla="*/ 4480140 w 5552708"/>
              <a:gd name="connsiteY134" fmla="*/ 4321443 h 6858000"/>
              <a:gd name="connsiteX135" fmla="*/ 4479199 w 5552708"/>
              <a:gd name="connsiteY135" fmla="*/ 4353976 h 6858000"/>
              <a:gd name="connsiteX136" fmla="*/ 4476976 w 5552708"/>
              <a:gd name="connsiteY136" fmla="*/ 4357874 h 6858000"/>
              <a:gd name="connsiteX137" fmla="*/ 4479044 w 5552708"/>
              <a:gd name="connsiteY137" fmla="*/ 4379621 h 6858000"/>
              <a:gd name="connsiteX138" fmla="*/ 4478683 w 5552708"/>
              <a:gd name="connsiteY138" fmla="*/ 4390568 h 6858000"/>
              <a:gd name="connsiteX139" fmla="*/ 4481532 w 5552708"/>
              <a:gd name="connsiteY139" fmla="*/ 4394254 h 6858000"/>
              <a:gd name="connsiteX140" fmla="*/ 4479499 w 5552708"/>
              <a:gd name="connsiteY140" fmla="*/ 4410114 h 6858000"/>
              <a:gd name="connsiteX141" fmla="*/ 4478153 w 5552708"/>
              <a:gd name="connsiteY141" fmla="*/ 4411710 h 6858000"/>
              <a:gd name="connsiteX142" fmla="*/ 4480616 w 5552708"/>
              <a:gd name="connsiteY142" fmla="*/ 4425622 h 6858000"/>
              <a:gd name="connsiteX143" fmla="*/ 4487688 w 5552708"/>
              <a:gd name="connsiteY143" fmla="*/ 4438292 h 6858000"/>
              <a:gd name="connsiteX144" fmla="*/ 4454727 w 5552708"/>
              <a:gd name="connsiteY144" fmla="*/ 4569970 h 6858000"/>
              <a:gd name="connsiteX145" fmla="*/ 4469804 w 5552708"/>
              <a:gd name="connsiteY145" fmla="*/ 4692415 h 6858000"/>
              <a:gd name="connsiteX146" fmla="*/ 4450795 w 5552708"/>
              <a:gd name="connsiteY146" fmla="*/ 4763659 h 6858000"/>
              <a:gd name="connsiteX147" fmla="*/ 4422945 w 5552708"/>
              <a:gd name="connsiteY147" fmla="*/ 4783049 h 6858000"/>
              <a:gd name="connsiteX148" fmla="*/ 4397314 w 5552708"/>
              <a:gd name="connsiteY148" fmla="*/ 4964397 h 6858000"/>
              <a:gd name="connsiteX149" fmla="*/ 4380606 w 5552708"/>
              <a:gd name="connsiteY149" fmla="*/ 5008665 h 6858000"/>
              <a:gd name="connsiteX150" fmla="*/ 4386649 w 5552708"/>
              <a:gd name="connsiteY150" fmla="*/ 5051823 h 6858000"/>
              <a:gd name="connsiteX151" fmla="*/ 4375733 w 5552708"/>
              <a:gd name="connsiteY151" fmla="*/ 5067011 h 6858000"/>
              <a:gd name="connsiteX152" fmla="*/ 4373624 w 5552708"/>
              <a:gd name="connsiteY152" fmla="*/ 5069584 h 6858000"/>
              <a:gd name="connsiteX153" fmla="*/ 4370134 w 5552708"/>
              <a:gd name="connsiteY153" fmla="*/ 5080883 h 6858000"/>
              <a:gd name="connsiteX154" fmla="*/ 4362957 w 5552708"/>
              <a:gd name="connsiteY154" fmla="*/ 5082819 h 6858000"/>
              <a:gd name="connsiteX155" fmla="*/ 4333195 w 5552708"/>
              <a:gd name="connsiteY155" fmla="*/ 5221840 h 6858000"/>
              <a:gd name="connsiteX156" fmla="*/ 4320037 w 5552708"/>
              <a:gd name="connsiteY156" fmla="*/ 5281999 h 6858000"/>
              <a:gd name="connsiteX157" fmla="*/ 4308816 w 5552708"/>
              <a:gd name="connsiteY157" fmla="*/ 5303704 h 6858000"/>
              <a:gd name="connsiteX158" fmla="*/ 4272244 w 5552708"/>
              <a:gd name="connsiteY158" fmla="*/ 5388756 h 6858000"/>
              <a:gd name="connsiteX159" fmla="*/ 4246915 w 5552708"/>
              <a:gd name="connsiteY159" fmla="*/ 5462809 h 6858000"/>
              <a:gd name="connsiteX160" fmla="*/ 4255030 w 5552708"/>
              <a:gd name="connsiteY160" fmla="*/ 5521632 h 6858000"/>
              <a:gd name="connsiteX161" fmla="*/ 4249277 w 5552708"/>
              <a:gd name="connsiteY161" fmla="*/ 5525636 h 6858000"/>
              <a:gd name="connsiteX162" fmla="*/ 4241924 w 5552708"/>
              <a:gd name="connsiteY162" fmla="*/ 5563850 h 6858000"/>
              <a:gd name="connsiteX163" fmla="*/ 4248240 w 5552708"/>
              <a:gd name="connsiteY163" fmla="*/ 5703386 h 6858000"/>
              <a:gd name="connsiteX164" fmla="*/ 4232982 w 5552708"/>
              <a:gd name="connsiteY164" fmla="*/ 5777907 h 6858000"/>
              <a:gd name="connsiteX165" fmla="*/ 4222394 w 5552708"/>
              <a:gd name="connsiteY165" fmla="*/ 5803443 h 6858000"/>
              <a:gd name="connsiteX166" fmla="*/ 4204974 w 5552708"/>
              <a:gd name="connsiteY166" fmla="*/ 5846279 h 6858000"/>
              <a:gd name="connsiteX167" fmla="*/ 4179217 w 5552708"/>
              <a:gd name="connsiteY167" fmla="*/ 5876046 h 6858000"/>
              <a:gd name="connsiteX168" fmla="*/ 4169698 w 5552708"/>
              <a:gd name="connsiteY168" fmla="*/ 5912761 h 6858000"/>
              <a:gd name="connsiteX169" fmla="*/ 4183963 w 5552708"/>
              <a:gd name="connsiteY169" fmla="*/ 5924201 h 6858000"/>
              <a:gd name="connsiteX170" fmla="*/ 4143073 w 5552708"/>
              <a:gd name="connsiteY170" fmla="*/ 6020347 h 6858000"/>
              <a:gd name="connsiteX171" fmla="*/ 4132699 w 5552708"/>
              <a:gd name="connsiteY171" fmla="*/ 6054447 h 6858000"/>
              <a:gd name="connsiteX172" fmla="*/ 4099744 w 5552708"/>
              <a:gd name="connsiteY172" fmla="*/ 6146773 h 6858000"/>
              <a:gd name="connsiteX173" fmla="*/ 4063216 w 5552708"/>
              <a:gd name="connsiteY173" fmla="*/ 6238624 h 6858000"/>
              <a:gd name="connsiteX174" fmla="*/ 4021696 w 5552708"/>
              <a:gd name="connsiteY174" fmla="*/ 6289517 h 6858000"/>
              <a:gd name="connsiteX175" fmla="*/ 3993817 w 5552708"/>
              <a:gd name="connsiteY175" fmla="*/ 6365399 h 6858000"/>
              <a:gd name="connsiteX176" fmla="*/ 3986236 w 5552708"/>
              <a:gd name="connsiteY176" fmla="*/ 6377584 h 6858000"/>
              <a:gd name="connsiteX177" fmla="*/ 3911599 w 5552708"/>
              <a:gd name="connsiteY177" fmla="*/ 6509659 h 6858000"/>
              <a:gd name="connsiteX178" fmla="*/ 3858869 w 5552708"/>
              <a:gd name="connsiteY178" fmla="*/ 6582751 h 6858000"/>
              <a:gd name="connsiteX179" fmla="*/ 3770950 w 5552708"/>
              <a:gd name="connsiteY179" fmla="*/ 6757987 h 6858000"/>
              <a:gd name="connsiteX180" fmla="*/ 3749766 w 5552708"/>
              <a:gd name="connsiteY180" fmla="*/ 6858000 h 6858000"/>
              <a:gd name="connsiteX181" fmla="*/ 12348 w 5552708"/>
              <a:gd name="connsiteY181" fmla="*/ 6858000 h 6858000"/>
              <a:gd name="connsiteX182" fmla="*/ 0 w 5552708"/>
              <a:gd name="connsiteY182" fmla="*/ 67256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552708" h="6858000">
                <a:moveTo>
                  <a:pt x="0" y="0"/>
                </a:moveTo>
                <a:lnTo>
                  <a:pt x="5443651" y="0"/>
                </a:lnTo>
                <a:lnTo>
                  <a:pt x="5443781" y="512"/>
                </a:lnTo>
                <a:cubicBezTo>
                  <a:pt x="5446206" y="7309"/>
                  <a:pt x="5449083" y="15278"/>
                  <a:pt x="5444033" y="20501"/>
                </a:cubicBezTo>
                <a:cubicBezTo>
                  <a:pt x="5435420" y="27795"/>
                  <a:pt x="5439966" y="35996"/>
                  <a:pt x="5439390" y="44768"/>
                </a:cubicBezTo>
                <a:cubicBezTo>
                  <a:pt x="5431962" y="55410"/>
                  <a:pt x="5437588" y="94208"/>
                  <a:pt x="5443913" y="104988"/>
                </a:cubicBezTo>
                <a:cubicBezTo>
                  <a:pt x="5467308" y="131885"/>
                  <a:pt x="5440518" y="182050"/>
                  <a:pt x="5458241" y="204162"/>
                </a:cubicBezTo>
                <a:cubicBezTo>
                  <a:pt x="5460281" y="211583"/>
                  <a:pt x="5460566" y="218611"/>
                  <a:pt x="5459763" y="225360"/>
                </a:cubicBezTo>
                <a:lnTo>
                  <a:pt x="5454996" y="243902"/>
                </a:lnTo>
                <a:lnTo>
                  <a:pt x="5448597" y="248483"/>
                </a:lnTo>
                <a:lnTo>
                  <a:pt x="5448458" y="260196"/>
                </a:lnTo>
                <a:lnTo>
                  <a:pt x="5447150" y="263377"/>
                </a:lnTo>
                <a:cubicBezTo>
                  <a:pt x="5448938" y="273127"/>
                  <a:pt x="5457762" y="301628"/>
                  <a:pt x="5459187" y="318691"/>
                </a:cubicBezTo>
                <a:cubicBezTo>
                  <a:pt x="5456617" y="351374"/>
                  <a:pt x="5481393" y="329570"/>
                  <a:pt x="5455708" y="365759"/>
                </a:cubicBezTo>
                <a:cubicBezTo>
                  <a:pt x="5472236" y="419311"/>
                  <a:pt x="5443611" y="447897"/>
                  <a:pt x="5473651" y="492182"/>
                </a:cubicBezTo>
                <a:cubicBezTo>
                  <a:pt x="5483259" y="556102"/>
                  <a:pt x="5473858" y="624576"/>
                  <a:pt x="5481453" y="689666"/>
                </a:cubicBezTo>
                <a:cubicBezTo>
                  <a:pt x="5481825" y="737836"/>
                  <a:pt x="5505966" y="768312"/>
                  <a:pt x="5488233" y="816332"/>
                </a:cubicBezTo>
                <a:cubicBezTo>
                  <a:pt x="5492515" y="818482"/>
                  <a:pt x="5526923" y="887911"/>
                  <a:pt x="5529718" y="891550"/>
                </a:cubicBezTo>
                <a:lnTo>
                  <a:pt x="5536104" y="903318"/>
                </a:lnTo>
                <a:lnTo>
                  <a:pt x="5535257" y="905308"/>
                </a:lnTo>
                <a:cubicBezTo>
                  <a:pt x="5534066" y="913418"/>
                  <a:pt x="5535399" y="917837"/>
                  <a:pt x="5537840" y="920621"/>
                </a:cubicBezTo>
                <a:lnTo>
                  <a:pt x="5541663" y="922876"/>
                </a:lnTo>
                <a:lnTo>
                  <a:pt x="5544456" y="933037"/>
                </a:lnTo>
                <a:lnTo>
                  <a:pt x="5552708" y="952132"/>
                </a:lnTo>
                <a:lnTo>
                  <a:pt x="5551675" y="956570"/>
                </a:lnTo>
                <a:lnTo>
                  <a:pt x="5531341" y="1064863"/>
                </a:lnTo>
                <a:cubicBezTo>
                  <a:pt x="5534620" y="1074818"/>
                  <a:pt x="5537566" y="1085372"/>
                  <a:pt x="5539998" y="1096340"/>
                </a:cubicBezTo>
                <a:lnTo>
                  <a:pt x="5541075" y="1102915"/>
                </a:lnTo>
                <a:lnTo>
                  <a:pt x="5540822" y="1103143"/>
                </a:lnTo>
                <a:cubicBezTo>
                  <a:pt x="5540471" y="1104784"/>
                  <a:pt x="5540605" y="1107024"/>
                  <a:pt x="5541413" y="1110274"/>
                </a:cubicBezTo>
                <a:lnTo>
                  <a:pt x="5543038" y="1114901"/>
                </a:lnTo>
                <a:cubicBezTo>
                  <a:pt x="5543735" y="1119151"/>
                  <a:pt x="5544432" y="1123402"/>
                  <a:pt x="5545128" y="1127652"/>
                </a:cubicBezTo>
                <a:lnTo>
                  <a:pt x="5544028" y="1132698"/>
                </a:lnTo>
                <a:cubicBezTo>
                  <a:pt x="5534609" y="1151029"/>
                  <a:pt x="5496304" y="1149042"/>
                  <a:pt x="5514811" y="1177140"/>
                </a:cubicBezTo>
                <a:cubicBezTo>
                  <a:pt x="5509719" y="1211798"/>
                  <a:pt x="5486957" y="1231445"/>
                  <a:pt x="5496402" y="1265293"/>
                </a:cubicBezTo>
                <a:cubicBezTo>
                  <a:pt x="5491550" y="1297727"/>
                  <a:pt x="5479431" y="1324727"/>
                  <a:pt x="5481620" y="1353039"/>
                </a:cubicBezTo>
                <a:cubicBezTo>
                  <a:pt x="5473631" y="1363324"/>
                  <a:pt x="5469597" y="1373497"/>
                  <a:pt x="5477938" y="1385038"/>
                </a:cubicBezTo>
                <a:cubicBezTo>
                  <a:pt x="5470625" y="1414924"/>
                  <a:pt x="5455771" y="1420367"/>
                  <a:pt x="5464009" y="1441067"/>
                </a:cubicBezTo>
                <a:cubicBezTo>
                  <a:pt x="5439287" y="1455035"/>
                  <a:pt x="5447714" y="1457216"/>
                  <a:pt x="5453063" y="1466104"/>
                </a:cubicBezTo>
                <a:cubicBezTo>
                  <a:pt x="5453164" y="1466506"/>
                  <a:pt x="5453267" y="1466908"/>
                  <a:pt x="5453368" y="1467310"/>
                </a:cubicBezTo>
                <a:lnTo>
                  <a:pt x="5449849" y="1469198"/>
                </a:lnTo>
                <a:lnTo>
                  <a:pt x="5447717" y="1473816"/>
                </a:lnTo>
                <a:lnTo>
                  <a:pt x="5446906" y="1487106"/>
                </a:lnTo>
                <a:cubicBezTo>
                  <a:pt x="5447081" y="1488810"/>
                  <a:pt x="5447254" y="1490514"/>
                  <a:pt x="5447429" y="1492218"/>
                </a:cubicBezTo>
                <a:cubicBezTo>
                  <a:pt x="5447480" y="1495695"/>
                  <a:pt x="5447119" y="1497953"/>
                  <a:pt x="5446434" y="1499455"/>
                </a:cubicBezTo>
                <a:lnTo>
                  <a:pt x="5446146" y="1499600"/>
                </a:lnTo>
                <a:lnTo>
                  <a:pt x="5445728" y="1506449"/>
                </a:lnTo>
                <a:cubicBezTo>
                  <a:pt x="5445627" y="1518090"/>
                  <a:pt x="5446096" y="1529498"/>
                  <a:pt x="5447013" y="1540420"/>
                </a:cubicBezTo>
                <a:cubicBezTo>
                  <a:pt x="5431084" y="1547368"/>
                  <a:pt x="5443219" y="1588924"/>
                  <a:pt x="5416036" y="1580834"/>
                </a:cubicBezTo>
                <a:cubicBezTo>
                  <a:pt x="5416447" y="1595454"/>
                  <a:pt x="5426812" y="1605684"/>
                  <a:pt x="5409252" y="1598373"/>
                </a:cubicBezTo>
                <a:cubicBezTo>
                  <a:pt x="5408864" y="1603115"/>
                  <a:pt x="5406927" y="1605804"/>
                  <a:pt x="5404223" y="1607549"/>
                </a:cubicBezTo>
                <a:lnTo>
                  <a:pt x="5403003" y="1607994"/>
                </a:lnTo>
                <a:lnTo>
                  <a:pt x="5404366" y="1640580"/>
                </a:lnTo>
                <a:lnTo>
                  <a:pt x="5402429" y="1644617"/>
                </a:lnTo>
                <a:cubicBezTo>
                  <a:pt x="5403628" y="1651821"/>
                  <a:pt x="5404828" y="1659024"/>
                  <a:pt x="5406027" y="1666228"/>
                </a:cubicBezTo>
                <a:lnTo>
                  <a:pt x="5409538" y="1680703"/>
                </a:lnTo>
                <a:lnTo>
                  <a:pt x="5405582" y="1870222"/>
                </a:lnTo>
                <a:cubicBezTo>
                  <a:pt x="5407505" y="1917082"/>
                  <a:pt x="5419912" y="1922890"/>
                  <a:pt x="5418948" y="1979530"/>
                </a:cubicBezTo>
                <a:cubicBezTo>
                  <a:pt x="5381653" y="1974789"/>
                  <a:pt x="5447295" y="2092994"/>
                  <a:pt x="5405060" y="2051964"/>
                </a:cubicBezTo>
                <a:cubicBezTo>
                  <a:pt x="5406099" y="2068965"/>
                  <a:pt x="5389286" y="2084064"/>
                  <a:pt x="5378701" y="2073120"/>
                </a:cubicBezTo>
                <a:cubicBezTo>
                  <a:pt x="5397285" y="2126878"/>
                  <a:pt x="5362129" y="2197651"/>
                  <a:pt x="5366006" y="2256053"/>
                </a:cubicBezTo>
                <a:cubicBezTo>
                  <a:pt x="5334011" y="2283221"/>
                  <a:pt x="5362023" y="2269954"/>
                  <a:pt x="5352501" y="2301374"/>
                </a:cubicBezTo>
                <a:cubicBezTo>
                  <a:pt x="5379308" y="2296096"/>
                  <a:pt x="5332887" y="2338416"/>
                  <a:pt x="5361572" y="2344135"/>
                </a:cubicBezTo>
                <a:cubicBezTo>
                  <a:pt x="5358931" y="2349671"/>
                  <a:pt x="5355467" y="2354856"/>
                  <a:pt x="5351776" y="2360013"/>
                </a:cubicBezTo>
                <a:lnTo>
                  <a:pt x="5349856" y="2362723"/>
                </a:lnTo>
                <a:lnTo>
                  <a:pt x="5347182" y="2374239"/>
                </a:lnTo>
                <a:lnTo>
                  <a:pt x="5340172" y="2376629"/>
                </a:lnTo>
                <a:lnTo>
                  <a:pt x="5331662" y="2393351"/>
                </a:lnTo>
                <a:cubicBezTo>
                  <a:pt x="5329441" y="2399746"/>
                  <a:pt x="5328181" y="2406782"/>
                  <a:pt x="5328482" y="2414790"/>
                </a:cubicBezTo>
                <a:cubicBezTo>
                  <a:pt x="5337359" y="2435605"/>
                  <a:pt x="5319289" y="2463646"/>
                  <a:pt x="5316501" y="2490864"/>
                </a:cubicBezTo>
                <a:cubicBezTo>
                  <a:pt x="5317127" y="2495175"/>
                  <a:pt x="5317754" y="2499486"/>
                  <a:pt x="5318378" y="2503797"/>
                </a:cubicBezTo>
                <a:lnTo>
                  <a:pt x="5307008" y="2543608"/>
                </a:lnTo>
                <a:cubicBezTo>
                  <a:pt x="5304307" y="2555015"/>
                  <a:pt x="5302094" y="2566933"/>
                  <a:pt x="5300817" y="2579627"/>
                </a:cubicBezTo>
                <a:lnTo>
                  <a:pt x="5300491" y="2603469"/>
                </a:lnTo>
                <a:lnTo>
                  <a:pt x="5297327" y="2609298"/>
                </a:lnTo>
                <a:cubicBezTo>
                  <a:pt x="5296149" y="2620041"/>
                  <a:pt x="5302481" y="2635343"/>
                  <a:pt x="5292648" y="2632709"/>
                </a:cubicBezTo>
                <a:lnTo>
                  <a:pt x="5294499" y="2645215"/>
                </a:lnTo>
                <a:lnTo>
                  <a:pt x="5284921" y="2655995"/>
                </a:lnTo>
                <a:cubicBezTo>
                  <a:pt x="5282893" y="2657043"/>
                  <a:pt x="5280790" y="2657749"/>
                  <a:pt x="5278681" y="2658097"/>
                </a:cubicBezTo>
                <a:lnTo>
                  <a:pt x="5279052" y="2675265"/>
                </a:lnTo>
                <a:lnTo>
                  <a:pt x="5271485" y="2688260"/>
                </a:lnTo>
                <a:cubicBezTo>
                  <a:pt x="5272192" y="2692435"/>
                  <a:pt x="5272901" y="2696610"/>
                  <a:pt x="5273609" y="2700785"/>
                </a:cubicBezTo>
                <a:lnTo>
                  <a:pt x="5272098" y="2705655"/>
                </a:lnTo>
                <a:lnTo>
                  <a:pt x="5267605" y="2717660"/>
                </a:lnTo>
                <a:cubicBezTo>
                  <a:pt x="5264770" y="2723740"/>
                  <a:pt x="5261426" y="2730522"/>
                  <a:pt x="5258449" y="2738177"/>
                </a:cubicBezTo>
                <a:lnTo>
                  <a:pt x="5256679" y="2744727"/>
                </a:lnTo>
                <a:lnTo>
                  <a:pt x="5245116" y="2757932"/>
                </a:lnTo>
                <a:cubicBezTo>
                  <a:pt x="5236430" y="2767502"/>
                  <a:pt x="5230416" y="2775146"/>
                  <a:pt x="5233122" y="2784915"/>
                </a:cubicBezTo>
                <a:cubicBezTo>
                  <a:pt x="5221620" y="2799359"/>
                  <a:pt x="5193828" y="2806744"/>
                  <a:pt x="5197792" y="2830475"/>
                </a:cubicBezTo>
                <a:cubicBezTo>
                  <a:pt x="5186798" y="2821932"/>
                  <a:pt x="5192955" y="2855565"/>
                  <a:pt x="5180199" y="2857691"/>
                </a:cubicBezTo>
                <a:cubicBezTo>
                  <a:pt x="5170100" y="2858096"/>
                  <a:pt x="5169614" y="2868393"/>
                  <a:pt x="5164940" y="2875644"/>
                </a:cubicBezTo>
                <a:cubicBezTo>
                  <a:pt x="5154127" y="2879787"/>
                  <a:pt x="5139696" y="2917521"/>
                  <a:pt x="5139323" y="2931296"/>
                </a:cubicBezTo>
                <a:cubicBezTo>
                  <a:pt x="5144210" y="2970932"/>
                  <a:pt x="5099528" y="2996158"/>
                  <a:pt x="5102390" y="3027705"/>
                </a:cubicBezTo>
                <a:cubicBezTo>
                  <a:pt x="5100365" y="3035586"/>
                  <a:pt x="5097192" y="3041915"/>
                  <a:pt x="5093321" y="3047244"/>
                </a:cubicBezTo>
                <a:lnTo>
                  <a:pt x="5080729" y="3060118"/>
                </a:lnTo>
                <a:lnTo>
                  <a:pt x="5073626" y="3059690"/>
                </a:lnTo>
                <a:lnTo>
                  <a:pt x="5067867" y="3069806"/>
                </a:lnTo>
                <a:lnTo>
                  <a:pt x="5065335" y="3071678"/>
                </a:lnTo>
                <a:cubicBezTo>
                  <a:pt x="5060475" y="3075234"/>
                  <a:pt x="5055815" y="3078901"/>
                  <a:pt x="5051806" y="3083233"/>
                </a:cubicBezTo>
                <a:cubicBezTo>
                  <a:pt x="5076417" y="3100024"/>
                  <a:pt x="5021773" y="3122856"/>
                  <a:pt x="5047824" y="3128247"/>
                </a:cubicBezTo>
                <a:cubicBezTo>
                  <a:pt x="5030083" y="3154978"/>
                  <a:pt x="5059535" y="3153095"/>
                  <a:pt x="5022444" y="3166893"/>
                </a:cubicBezTo>
                <a:cubicBezTo>
                  <a:pt x="5009215" y="3225035"/>
                  <a:pt x="4960350" y="3252747"/>
                  <a:pt x="4961916" y="3312149"/>
                </a:cubicBezTo>
                <a:cubicBezTo>
                  <a:pt x="4955371" y="3297387"/>
                  <a:pt x="4932004" y="3332561"/>
                  <a:pt x="4928070" y="3349450"/>
                </a:cubicBezTo>
                <a:cubicBezTo>
                  <a:pt x="4901199" y="3293116"/>
                  <a:pt x="4891428" y="3463059"/>
                  <a:pt x="4858652" y="3443841"/>
                </a:cubicBezTo>
                <a:cubicBezTo>
                  <a:pt x="4840872" y="3495884"/>
                  <a:pt x="4832958" y="3617975"/>
                  <a:pt x="4821392" y="3661714"/>
                </a:cubicBezTo>
                <a:cubicBezTo>
                  <a:pt x="4823621" y="3666551"/>
                  <a:pt x="4824768" y="3671561"/>
                  <a:pt x="4825147" y="3676668"/>
                </a:cubicBezTo>
                <a:lnTo>
                  <a:pt x="4824341" y="3691352"/>
                </a:lnTo>
                <a:lnTo>
                  <a:pt x="4822735" y="3692500"/>
                </a:lnTo>
                <a:cubicBezTo>
                  <a:pt x="4817912" y="3698748"/>
                  <a:pt x="4816795" y="3703524"/>
                  <a:pt x="4817318" y="3707640"/>
                </a:cubicBezTo>
                <a:lnTo>
                  <a:pt x="4819146" y="3712253"/>
                </a:lnTo>
                <a:lnTo>
                  <a:pt x="4816373" y="3723048"/>
                </a:lnTo>
                <a:lnTo>
                  <a:pt x="4813460" y="3745409"/>
                </a:lnTo>
                <a:lnTo>
                  <a:pt x="4810527" y="3748566"/>
                </a:lnTo>
                <a:cubicBezTo>
                  <a:pt x="4798737" y="3762490"/>
                  <a:pt x="4755451" y="3809983"/>
                  <a:pt x="4742720" y="3828954"/>
                </a:cubicBezTo>
                <a:lnTo>
                  <a:pt x="4731784" y="3868871"/>
                </a:lnTo>
                <a:lnTo>
                  <a:pt x="4731481" y="3868898"/>
                </a:lnTo>
                <a:cubicBezTo>
                  <a:pt x="4730422" y="3870084"/>
                  <a:pt x="4729442" y="3872132"/>
                  <a:pt x="4728490" y="3875525"/>
                </a:cubicBezTo>
                <a:lnTo>
                  <a:pt x="4727500" y="3880683"/>
                </a:lnTo>
                <a:lnTo>
                  <a:pt x="4719663" y="3896892"/>
                </a:lnTo>
                <a:lnTo>
                  <a:pt x="4715899" y="3897345"/>
                </a:lnTo>
                <a:cubicBezTo>
                  <a:pt x="4715876" y="3897775"/>
                  <a:pt x="4715854" y="3898203"/>
                  <a:pt x="4715832" y="3898632"/>
                </a:cubicBezTo>
                <a:lnTo>
                  <a:pt x="4618476" y="4076334"/>
                </a:lnTo>
                <a:cubicBezTo>
                  <a:pt x="4617399" y="4112851"/>
                  <a:pt x="4590920" y="4122978"/>
                  <a:pt x="4576303" y="4154580"/>
                </a:cubicBezTo>
                <a:cubicBezTo>
                  <a:pt x="4585172" y="4189077"/>
                  <a:pt x="4550681" y="4172136"/>
                  <a:pt x="4536795" y="4186216"/>
                </a:cubicBezTo>
                <a:lnTo>
                  <a:pt x="4534335" y="4190678"/>
                </a:lnTo>
                <a:lnTo>
                  <a:pt x="4532585" y="4203860"/>
                </a:lnTo>
                <a:cubicBezTo>
                  <a:pt x="4532638" y="4205567"/>
                  <a:pt x="4532692" y="4207276"/>
                  <a:pt x="4532745" y="4208983"/>
                </a:cubicBezTo>
                <a:cubicBezTo>
                  <a:pt x="4532551" y="4212450"/>
                  <a:pt x="4532031" y="4214675"/>
                  <a:pt x="4531239" y="4216126"/>
                </a:cubicBezTo>
                <a:lnTo>
                  <a:pt x="4530941" y="4216251"/>
                </a:lnTo>
                <a:lnTo>
                  <a:pt x="4530039" y="4223045"/>
                </a:lnTo>
                <a:cubicBezTo>
                  <a:pt x="4529114" y="4234633"/>
                  <a:pt x="4528779" y="4246020"/>
                  <a:pt x="4528920" y="4256957"/>
                </a:cubicBezTo>
                <a:cubicBezTo>
                  <a:pt x="4512505" y="4262858"/>
                  <a:pt x="4521695" y="4305010"/>
                  <a:pt x="4495092" y="4295227"/>
                </a:cubicBezTo>
                <a:cubicBezTo>
                  <a:pt x="4494469" y="4309813"/>
                  <a:pt x="4504108" y="4320656"/>
                  <a:pt x="4487069" y="4312260"/>
                </a:cubicBezTo>
                <a:cubicBezTo>
                  <a:pt x="4486347" y="4316957"/>
                  <a:pt x="4484219" y="4319510"/>
                  <a:pt x="4481391" y="4321074"/>
                </a:cubicBezTo>
                <a:lnTo>
                  <a:pt x="4480140" y="4321443"/>
                </a:lnTo>
                <a:lnTo>
                  <a:pt x="4479199" y="4353976"/>
                </a:lnTo>
                <a:lnTo>
                  <a:pt x="4476976" y="4357874"/>
                </a:lnTo>
                <a:cubicBezTo>
                  <a:pt x="4477666" y="4365122"/>
                  <a:pt x="4478355" y="4372372"/>
                  <a:pt x="4479044" y="4379621"/>
                </a:cubicBezTo>
                <a:lnTo>
                  <a:pt x="4478683" y="4390568"/>
                </a:lnTo>
                <a:lnTo>
                  <a:pt x="4481532" y="4394254"/>
                </a:lnTo>
                <a:cubicBezTo>
                  <a:pt x="4482969" y="4397909"/>
                  <a:pt x="4482918" y="4402720"/>
                  <a:pt x="4479499" y="4410114"/>
                </a:cubicBezTo>
                <a:lnTo>
                  <a:pt x="4478153" y="4411710"/>
                </a:lnTo>
                <a:lnTo>
                  <a:pt x="4480616" y="4425622"/>
                </a:lnTo>
                <a:cubicBezTo>
                  <a:pt x="4482131" y="4430247"/>
                  <a:pt x="4484387" y="4434528"/>
                  <a:pt x="4487688" y="4438292"/>
                </a:cubicBezTo>
                <a:cubicBezTo>
                  <a:pt x="4457664" y="4477897"/>
                  <a:pt x="4468221" y="4523123"/>
                  <a:pt x="4454727" y="4569970"/>
                </a:cubicBezTo>
                <a:cubicBezTo>
                  <a:pt x="4417898" y="4583966"/>
                  <a:pt x="4440689" y="4674230"/>
                  <a:pt x="4469804" y="4692415"/>
                </a:cubicBezTo>
                <a:cubicBezTo>
                  <a:pt x="4432851" y="4685322"/>
                  <a:pt x="4490117" y="4807198"/>
                  <a:pt x="4450795" y="4763659"/>
                </a:cubicBezTo>
                <a:cubicBezTo>
                  <a:pt x="4450628" y="4780652"/>
                  <a:pt x="4432755" y="4794620"/>
                  <a:pt x="4422945" y="4783049"/>
                </a:cubicBezTo>
                <a:cubicBezTo>
                  <a:pt x="4437721" y="4837759"/>
                  <a:pt x="4397569" y="4905997"/>
                  <a:pt x="4397314" y="4964397"/>
                </a:cubicBezTo>
                <a:cubicBezTo>
                  <a:pt x="4363407" y="4989414"/>
                  <a:pt x="4392349" y="4977986"/>
                  <a:pt x="4380606" y="5008665"/>
                </a:cubicBezTo>
                <a:cubicBezTo>
                  <a:pt x="4407778" y="5005114"/>
                  <a:pt x="4358378" y="5044304"/>
                  <a:pt x="4386649" y="5051823"/>
                </a:cubicBezTo>
                <a:cubicBezTo>
                  <a:pt x="4383620" y="5057169"/>
                  <a:pt x="4379789" y="5062109"/>
                  <a:pt x="4375733" y="5067011"/>
                </a:cubicBezTo>
                <a:lnTo>
                  <a:pt x="4373624" y="5069584"/>
                </a:lnTo>
                <a:lnTo>
                  <a:pt x="4370134" y="5080883"/>
                </a:lnTo>
                <a:lnTo>
                  <a:pt x="4362957" y="5082819"/>
                </a:lnTo>
                <a:lnTo>
                  <a:pt x="4333195" y="5221840"/>
                </a:lnTo>
                <a:cubicBezTo>
                  <a:pt x="4335888" y="5234770"/>
                  <a:pt x="4329894" y="5274591"/>
                  <a:pt x="4320037" y="5281999"/>
                </a:cubicBezTo>
                <a:cubicBezTo>
                  <a:pt x="4316990" y="5290274"/>
                  <a:pt x="4318795" y="5300010"/>
                  <a:pt x="4308816" y="5303704"/>
                </a:cubicBezTo>
                <a:cubicBezTo>
                  <a:pt x="4300851" y="5321498"/>
                  <a:pt x="4282560" y="5362240"/>
                  <a:pt x="4272244" y="5388756"/>
                </a:cubicBezTo>
                <a:cubicBezTo>
                  <a:pt x="4281980" y="5405143"/>
                  <a:pt x="4255067" y="5425092"/>
                  <a:pt x="4246915" y="5462809"/>
                </a:cubicBezTo>
                <a:cubicBezTo>
                  <a:pt x="4258299" y="5480842"/>
                  <a:pt x="4241233" y="5488203"/>
                  <a:pt x="4255030" y="5521632"/>
                </a:cubicBezTo>
                <a:cubicBezTo>
                  <a:pt x="4253005" y="5522647"/>
                  <a:pt x="4251068" y="5523996"/>
                  <a:pt x="4249277" y="5525636"/>
                </a:cubicBezTo>
                <a:cubicBezTo>
                  <a:pt x="4238872" y="5535166"/>
                  <a:pt x="4235581" y="5552275"/>
                  <a:pt x="4241924" y="5563850"/>
                </a:cubicBezTo>
                <a:cubicBezTo>
                  <a:pt x="4259047" y="5616453"/>
                  <a:pt x="4250256" y="5660812"/>
                  <a:pt x="4248240" y="5703386"/>
                </a:cubicBezTo>
                <a:cubicBezTo>
                  <a:pt x="4243085" y="5751111"/>
                  <a:pt x="4218929" y="5715189"/>
                  <a:pt x="4232982" y="5777907"/>
                </a:cubicBezTo>
                <a:cubicBezTo>
                  <a:pt x="4221558" y="5782651"/>
                  <a:pt x="4219728" y="5790057"/>
                  <a:pt x="4222394" y="5803443"/>
                </a:cubicBezTo>
                <a:cubicBezTo>
                  <a:pt x="4219121" y="5826511"/>
                  <a:pt x="4193576" y="5820653"/>
                  <a:pt x="4204974" y="5846279"/>
                </a:cubicBezTo>
                <a:cubicBezTo>
                  <a:pt x="4191825" y="5839931"/>
                  <a:pt x="4191753" y="5888934"/>
                  <a:pt x="4179217" y="5876046"/>
                </a:cubicBezTo>
                <a:cubicBezTo>
                  <a:pt x="4163863" y="5888983"/>
                  <a:pt x="4183376" y="5899672"/>
                  <a:pt x="4169698" y="5912761"/>
                </a:cubicBezTo>
                <a:cubicBezTo>
                  <a:pt x="4164113" y="5929085"/>
                  <a:pt x="4186281" y="5905514"/>
                  <a:pt x="4183963" y="5924201"/>
                </a:cubicBezTo>
                <a:lnTo>
                  <a:pt x="4143073" y="6020347"/>
                </a:lnTo>
                <a:cubicBezTo>
                  <a:pt x="4148635" y="6035084"/>
                  <a:pt x="4142583" y="6045204"/>
                  <a:pt x="4132699" y="6054447"/>
                </a:cubicBezTo>
                <a:cubicBezTo>
                  <a:pt x="4128762" y="6085993"/>
                  <a:pt x="4111337" y="6112491"/>
                  <a:pt x="4099744" y="6146773"/>
                </a:cubicBezTo>
                <a:cubicBezTo>
                  <a:pt x="4101611" y="6186210"/>
                  <a:pt x="4075513" y="6201974"/>
                  <a:pt x="4063216" y="6238624"/>
                </a:cubicBezTo>
                <a:cubicBezTo>
                  <a:pt x="4076714" y="6279119"/>
                  <a:pt x="4027194" y="6257865"/>
                  <a:pt x="4021696" y="6289517"/>
                </a:cubicBezTo>
                <a:cubicBezTo>
                  <a:pt x="4030060" y="6343907"/>
                  <a:pt x="4004638" y="6285373"/>
                  <a:pt x="3993817" y="6365399"/>
                </a:cubicBezTo>
                <a:cubicBezTo>
                  <a:pt x="3996125" y="6370415"/>
                  <a:pt x="3990553" y="6379380"/>
                  <a:pt x="3986236" y="6377584"/>
                </a:cubicBezTo>
                <a:cubicBezTo>
                  <a:pt x="3984044" y="6395147"/>
                  <a:pt x="3911719" y="6484083"/>
                  <a:pt x="3911599" y="6509659"/>
                </a:cubicBezTo>
                <a:cubicBezTo>
                  <a:pt x="3888028" y="6555694"/>
                  <a:pt x="3870378" y="6548451"/>
                  <a:pt x="3858869" y="6582751"/>
                </a:cubicBezTo>
                <a:cubicBezTo>
                  <a:pt x="3834576" y="6620569"/>
                  <a:pt x="3820634" y="6692927"/>
                  <a:pt x="3770950" y="6757987"/>
                </a:cubicBezTo>
                <a:lnTo>
                  <a:pt x="3749766" y="6858000"/>
                </a:lnTo>
                <a:lnTo>
                  <a:pt x="12348" y="6858000"/>
                </a:lnTo>
                <a:lnTo>
                  <a:pt x="0" y="67256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37038" y="896469"/>
            <a:ext cx="3820630" cy="3005643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br>
              <a:rPr lang="hr-HR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hr-HR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Opći</a:t>
            </a:r>
            <a:r>
              <a:rPr lang="en-US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ciljevi</a:t>
            </a:r>
            <a:endParaRPr lang="en-US" sz="44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0" y="896469"/>
            <a:ext cx="4957667" cy="531943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izraditi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metodologiju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procjenu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potresnog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rizika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primjenjivu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velike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gradove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 RH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definirati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potresnu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opasnost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precizno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ustanoviti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potresni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rizik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građevine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ljude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građevine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stambene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poslovne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javne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infrastruktura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kulturna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baština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jud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i: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poginuli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povrijeđeni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za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stambeno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zbrinjavanje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54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9684" y="1562100"/>
            <a:ext cx="3795642" cy="3733800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Posebni</a:t>
            </a:r>
            <a:r>
              <a:rPr lang="en-US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ciljevi</a:t>
            </a:r>
            <a:endParaRPr lang="en-US" sz="44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0" y="733425"/>
            <a:ext cx="5135592" cy="5391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osigurati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podatke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hitnim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službama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civilnoj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zaštiti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pripremu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učinkovitog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odgovora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neposredno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nakon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potresa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u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svakodnevnim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zadaćama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osigurati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podatke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oštećenim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zgradama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infrastrukturi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dokumentirati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bazu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ekonomski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prihvatljive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obnove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postojećih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građevina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gradnje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novih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sigurnih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građevina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omogućiti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pripremu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mjera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brzi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oporavak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potresom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pogođene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zajednice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3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72E78-0A1F-580F-E031-E5567E68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hr-HR" sz="4000">
                <a:solidFill>
                  <a:srgbClr val="FFFFFF"/>
                </a:solidFill>
              </a:rPr>
              <a:t>Elementi projekta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49A5E93-573E-B660-787F-7C53BA8A0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39120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249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26396" y="586855"/>
            <a:ext cx="4230100" cy="338749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Izrada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metodologije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85915" y="655975"/>
            <a:ext cx="4862447" cy="554604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 err="1"/>
              <a:t>analiza</a:t>
            </a:r>
            <a:r>
              <a:rPr lang="en-US" b="1" dirty="0"/>
              <a:t> i </a:t>
            </a:r>
            <a:r>
              <a:rPr lang="en-US" b="1" dirty="0" err="1"/>
              <a:t>prikaz</a:t>
            </a:r>
            <a:r>
              <a:rPr lang="en-US" b="1" dirty="0"/>
              <a:t> </a:t>
            </a:r>
            <a:r>
              <a:rPr lang="en-US" b="1" dirty="0" err="1"/>
              <a:t>postojećih</a:t>
            </a:r>
            <a:r>
              <a:rPr lang="en-US" b="1" dirty="0"/>
              <a:t> </a:t>
            </a:r>
            <a:r>
              <a:rPr lang="en-US" b="1" dirty="0" err="1"/>
              <a:t>metodologija</a:t>
            </a:r>
            <a:r>
              <a:rPr lang="en-US" b="1" dirty="0"/>
              <a:t> </a:t>
            </a:r>
            <a:r>
              <a:rPr lang="en-US" dirty="0"/>
              <a:t>i </a:t>
            </a:r>
            <a:r>
              <a:rPr lang="en-US" dirty="0" err="1"/>
              <a:t>zakonske</a:t>
            </a:r>
            <a:r>
              <a:rPr lang="en-US" dirty="0"/>
              <a:t> regulative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 err="1"/>
              <a:t>definiranje</a:t>
            </a:r>
            <a:r>
              <a:rPr lang="en-US" b="1" dirty="0"/>
              <a:t> </a:t>
            </a:r>
            <a:r>
              <a:rPr lang="en-US" b="1" dirty="0" err="1"/>
              <a:t>podataka</a:t>
            </a:r>
            <a:r>
              <a:rPr lang="en-US" b="1" dirty="0"/>
              <a:t> </a:t>
            </a:r>
            <a:r>
              <a:rPr lang="en-US" b="1" dirty="0" err="1"/>
              <a:t>potrebnih</a:t>
            </a:r>
            <a:r>
              <a:rPr lang="en-US" b="1" dirty="0"/>
              <a:t> za </a:t>
            </a:r>
            <a:r>
              <a:rPr lang="en-US" b="1" dirty="0" err="1"/>
              <a:t>pripremu</a:t>
            </a:r>
            <a:r>
              <a:rPr lang="en-US" b="1" dirty="0"/>
              <a:t> </a:t>
            </a:r>
            <a:r>
              <a:rPr lang="en-US" b="1" dirty="0" err="1"/>
              <a:t>učinkovitog</a:t>
            </a:r>
            <a:r>
              <a:rPr lang="en-US" b="1" dirty="0"/>
              <a:t> </a:t>
            </a:r>
            <a:r>
              <a:rPr lang="en-US" b="1" dirty="0" err="1"/>
              <a:t>odgovora</a:t>
            </a:r>
            <a:r>
              <a:rPr lang="en-US" dirty="0"/>
              <a:t> u </a:t>
            </a:r>
            <a:r>
              <a:rPr lang="en-US" dirty="0" err="1"/>
              <a:t>hitnoj</a:t>
            </a:r>
            <a:r>
              <a:rPr lang="en-US" dirty="0"/>
              <a:t> </a:t>
            </a:r>
            <a:r>
              <a:rPr lang="en-US" dirty="0" err="1"/>
              <a:t>situaciji</a:t>
            </a:r>
            <a:r>
              <a:rPr lang="en-US" dirty="0"/>
              <a:t> </a:t>
            </a:r>
            <a:r>
              <a:rPr lang="en-US" dirty="0" err="1"/>
              <a:t>neposredno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potresa</a:t>
            </a:r>
            <a:r>
              <a:rPr lang="en-US" dirty="0"/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/>
              <a:t>dokumentiranje</a:t>
            </a:r>
            <a:r>
              <a:rPr lang="en-US" dirty="0"/>
              <a:t> </a:t>
            </a:r>
            <a:r>
              <a:rPr lang="en-US" dirty="0" err="1"/>
              <a:t>baze</a:t>
            </a:r>
            <a:r>
              <a:rPr lang="en-US" dirty="0"/>
              <a:t> </a:t>
            </a:r>
            <a:r>
              <a:rPr lang="en-US" dirty="0" err="1"/>
              <a:t>ekonomski</a:t>
            </a:r>
            <a:r>
              <a:rPr lang="en-US" dirty="0"/>
              <a:t> </a:t>
            </a:r>
            <a:r>
              <a:rPr lang="en-US" dirty="0" err="1"/>
              <a:t>prihvatljive</a:t>
            </a:r>
            <a:r>
              <a:rPr lang="en-US" dirty="0"/>
              <a:t> </a:t>
            </a:r>
            <a:r>
              <a:rPr lang="en-US" dirty="0" err="1"/>
              <a:t>obnove</a:t>
            </a:r>
            <a:r>
              <a:rPr lang="en-US" dirty="0"/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/>
              <a:t>definiranje</a:t>
            </a:r>
            <a:r>
              <a:rPr lang="en-US" dirty="0"/>
              <a:t> </a:t>
            </a:r>
            <a:r>
              <a:rPr lang="en-US" dirty="0" err="1"/>
              <a:t>pripremnih</a:t>
            </a:r>
            <a:r>
              <a:rPr lang="en-US" dirty="0"/>
              <a:t> </a:t>
            </a:r>
            <a:r>
              <a:rPr lang="en-US" dirty="0" err="1"/>
              <a:t>mjera</a:t>
            </a:r>
            <a:r>
              <a:rPr lang="en-US" dirty="0"/>
              <a:t> za </a:t>
            </a:r>
            <a:r>
              <a:rPr lang="en-US" dirty="0" err="1"/>
              <a:t>brzi</a:t>
            </a:r>
            <a:r>
              <a:rPr lang="en-US" dirty="0"/>
              <a:t> </a:t>
            </a:r>
            <a:r>
              <a:rPr lang="en-US" dirty="0" err="1"/>
              <a:t>oporavak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i </a:t>
            </a:r>
            <a:r>
              <a:rPr lang="en-US" dirty="0" err="1"/>
              <a:t>donošenja</a:t>
            </a:r>
            <a:r>
              <a:rPr lang="en-US" dirty="0"/>
              <a:t> </a:t>
            </a:r>
            <a:r>
              <a:rPr lang="en-US" dirty="0" err="1"/>
              <a:t>primjerenih</a:t>
            </a:r>
            <a:r>
              <a:rPr lang="en-US" dirty="0"/>
              <a:t> </a:t>
            </a:r>
            <a:r>
              <a:rPr lang="en-US" dirty="0" err="1"/>
              <a:t>gospodarskih</a:t>
            </a:r>
            <a:r>
              <a:rPr lang="en-US" dirty="0"/>
              <a:t>, </a:t>
            </a:r>
            <a:r>
              <a:rPr lang="en-US" dirty="0" err="1"/>
              <a:t>društvenih</a:t>
            </a:r>
            <a:r>
              <a:rPr lang="en-US" dirty="0"/>
              <a:t> i </a:t>
            </a:r>
            <a:r>
              <a:rPr lang="en-US" dirty="0" err="1"/>
              <a:t>političkih</a:t>
            </a:r>
            <a:r>
              <a:rPr lang="en-US" dirty="0"/>
              <a:t> </a:t>
            </a:r>
            <a:r>
              <a:rPr lang="en-US" dirty="0" err="1"/>
              <a:t>odluka</a:t>
            </a:r>
            <a:endParaRPr lang="en-US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 err="1"/>
              <a:t>izrada</a:t>
            </a:r>
            <a:r>
              <a:rPr lang="en-US" b="1" dirty="0"/>
              <a:t> </a:t>
            </a:r>
            <a:r>
              <a:rPr lang="en-US" b="1" dirty="0" err="1"/>
              <a:t>metodologije</a:t>
            </a:r>
            <a:r>
              <a:rPr lang="en-US" b="1" dirty="0"/>
              <a:t> </a:t>
            </a:r>
            <a:r>
              <a:rPr lang="en-US" b="1" dirty="0" err="1"/>
              <a:t>koja</a:t>
            </a:r>
            <a:r>
              <a:rPr lang="en-US" b="1" dirty="0"/>
              <a:t> </a:t>
            </a:r>
            <a:r>
              <a:rPr lang="en-US" b="1" dirty="0" err="1"/>
              <a:t>će</a:t>
            </a:r>
            <a:r>
              <a:rPr lang="en-US" b="1" dirty="0"/>
              <a:t> </a:t>
            </a:r>
            <a:r>
              <a:rPr lang="en-US" b="1" dirty="0" err="1"/>
              <a:t>biti</a:t>
            </a:r>
            <a:r>
              <a:rPr lang="en-US" b="1" dirty="0"/>
              <a:t> </a:t>
            </a:r>
            <a:r>
              <a:rPr lang="en-US" b="1" dirty="0" err="1"/>
              <a:t>primjenjiva</a:t>
            </a:r>
            <a:r>
              <a:rPr lang="en-US" b="1" dirty="0"/>
              <a:t> u </a:t>
            </a:r>
            <a:r>
              <a:rPr lang="en-US" b="1" dirty="0" err="1"/>
              <a:t>drugim</a:t>
            </a:r>
            <a:r>
              <a:rPr lang="en-US" b="1" dirty="0"/>
              <a:t> </a:t>
            </a:r>
            <a:r>
              <a:rPr lang="en-US" b="1" dirty="0" err="1"/>
              <a:t>gradovima</a:t>
            </a:r>
            <a:endParaRPr lang="hr-HR" b="1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hr-HR" b="1" dirty="0"/>
              <a:t>18 mjesečnih izvještaja</a:t>
            </a:r>
            <a:endParaRPr lang="en-US" b="1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78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l"/>
            <a:r>
              <a:rPr lang="hr-HR" sz="3400" b="1">
                <a:solidFill>
                  <a:srgbClr val="FFFFFF"/>
                </a:solidFill>
                <a:latin typeface="+mn-lt"/>
              </a:rPr>
              <a:t>2. Definiranje potresnog hazarda na području grada Zagreba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049" y="1044504"/>
            <a:ext cx="7225748" cy="476899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3C98EEC-D263-DD70-1BEA-1FE92007488E}"/>
              </a:ext>
            </a:extLst>
          </p:cNvPr>
          <p:cNvSpPr txBox="1">
            <a:spLocks/>
          </p:cNvSpPr>
          <p:nvPr/>
        </p:nvSpPr>
        <p:spPr>
          <a:xfrm>
            <a:off x="723900" y="6203946"/>
            <a:ext cx="1778000" cy="444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Narrow" panose="020B0004020202020204" pitchFamily="34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1B7C8A7-C3CA-658E-AF74-552B50C8E2C4}"/>
              </a:ext>
            </a:extLst>
          </p:cNvPr>
          <p:cNvSpPr txBox="1">
            <a:spLocks/>
          </p:cNvSpPr>
          <p:nvPr/>
        </p:nvSpPr>
        <p:spPr>
          <a:xfrm>
            <a:off x="9512300" y="6205679"/>
            <a:ext cx="1778000" cy="444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AA00"/>
              </a:solidFill>
              <a:effectLst/>
              <a:uLnTx/>
              <a:uFillTx/>
              <a:latin typeface="Aptos Narrow" panose="020B0004020202020204" pitchFamily="34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6B173-EED3-2086-7AFD-8E677080F422}"/>
              </a:ext>
            </a:extLst>
          </p:cNvPr>
          <p:cNvSpPr txBox="1"/>
          <p:nvPr/>
        </p:nvSpPr>
        <p:spPr>
          <a:xfrm>
            <a:off x="4305301" y="6151082"/>
            <a:ext cx="3622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5 mjesečna izvještaja i 8 elaborata</a:t>
            </a:r>
          </a:p>
        </p:txBody>
      </p:sp>
    </p:spTree>
    <p:extLst>
      <p:ext uri="{BB962C8B-B14F-4D97-AF65-F5344CB8AC3E}">
        <p14:creationId xmlns:p14="http://schemas.microsoft.com/office/powerpoint/2010/main" val="3638092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2FDBB4-8923-C352-96EB-58A1BE04E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ea typeface="+mj-ea"/>
                <a:cs typeface="+mj-cs"/>
              </a:rPr>
              <a:t>3. </a:t>
            </a:r>
            <a:r>
              <a:rPr lang="en-US" sz="4000" b="1" kern="1200" dirty="0" err="1">
                <a:solidFill>
                  <a:srgbClr val="FFFFFF"/>
                </a:solidFill>
                <a:ea typeface="+mj-ea"/>
                <a:cs typeface="+mj-cs"/>
              </a:rPr>
              <a:t>Cjelovita</a:t>
            </a:r>
            <a:r>
              <a:rPr lang="en-US" sz="4000" b="1" kern="12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ea typeface="+mj-ea"/>
                <a:cs typeface="+mj-cs"/>
              </a:rPr>
              <a:t>baza</a:t>
            </a:r>
            <a:r>
              <a:rPr lang="en-US" sz="4000" b="1" kern="12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ea typeface="+mj-ea"/>
                <a:cs typeface="+mj-cs"/>
              </a:rPr>
              <a:t>podataka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5674" y="175492"/>
            <a:ext cx="7749308" cy="2309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prikupljanje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obrada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podataka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o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građevinama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projektiranje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punjenje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iz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raznih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izvora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za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punjenje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su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izrađene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aplikacije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– za građane i 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više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njih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za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inženjere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nekoliko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nadzornih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ploča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bazi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mora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biti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300.000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građevina</a:t>
            </a:r>
            <a:endParaRPr kumimoji="0" lang="hr-HR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b="1" dirty="0"/>
              <a:t>24 mjesečna izvještaja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Picture 9" descr="A map of a mountain range&#10;&#10;Description automatically generated">
            <a:extLst>
              <a:ext uri="{FF2B5EF4-FFF2-40B4-BE49-F238E27FC236}">
                <a16:creationId xmlns:a16="http://schemas.microsoft.com/office/drawing/2014/main" id="{48886432-1F35-7B16-3935-1193EE77A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06" b="7781"/>
          <a:stretch/>
        </p:blipFill>
        <p:spPr>
          <a:xfrm>
            <a:off x="4037826" y="3320862"/>
            <a:ext cx="7753555" cy="32661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D4B5-44AE-4279-BBDF-2D176F60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hr-HR" dirty="0"/>
              <a:t>Procjena rizika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75C45-04A3-4023-A0CD-505D08C0F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Procjena rizika od velikih nesreća za područje Grada Zagreba </a:t>
            </a:r>
            <a:r>
              <a:rPr lang="hr-HR" dirty="0"/>
              <a:t>izrađuje se u svrhu prepoznavanja i učinkovitijeg upravljanja rizicima</a:t>
            </a:r>
          </a:p>
          <a:p>
            <a:r>
              <a:rPr lang="hr-HR" dirty="0"/>
              <a:t>Rizici: </a:t>
            </a:r>
            <a:r>
              <a:rPr lang="hr-HR" b="1" dirty="0">
                <a:solidFill>
                  <a:srgbClr val="FF0000"/>
                </a:solidFill>
              </a:rPr>
              <a:t>potres</a:t>
            </a:r>
            <a:r>
              <a:rPr lang="hr-HR" b="1" dirty="0"/>
              <a:t>,</a:t>
            </a:r>
            <a:r>
              <a:rPr lang="hr-HR" dirty="0"/>
              <a:t> poplava, epidemije i pandemije, industrijske nesreće, toplinski valovi, klizišta, nesreće na odlagalištima otpada i nesreća u NE Krško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BAFE3-50B0-4E0E-BD81-4DDE8FB11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7" r="12204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4707C-1D2E-4123-87C1-BE2E8816C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7" r="3930" b="6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4982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6238" y="507283"/>
            <a:ext cx="6017562" cy="15440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/>
              <a:t>Za </a:t>
            </a:r>
            <a:r>
              <a:rPr lang="en-US" sz="4000" b="1" dirty="0" err="1"/>
              <a:t>svaku</a:t>
            </a:r>
            <a:r>
              <a:rPr lang="en-US" sz="4000" b="1" dirty="0"/>
              <a:t> </a:t>
            </a:r>
            <a:r>
              <a:rPr lang="en-US" sz="4000" b="1" dirty="0" err="1"/>
              <a:t>zgradu</a:t>
            </a:r>
            <a:r>
              <a:rPr lang="en-US" sz="4000" b="1" dirty="0"/>
              <a:t> </a:t>
            </a:r>
            <a:r>
              <a:rPr lang="en-US" sz="4000" b="1" dirty="0" err="1"/>
              <a:t>prikupljeno</a:t>
            </a:r>
            <a:r>
              <a:rPr lang="en-US" sz="4000" b="1" dirty="0"/>
              <a:t> je </a:t>
            </a:r>
            <a:r>
              <a:rPr lang="en-US" sz="4000" b="1" dirty="0" err="1"/>
              <a:t>preko</a:t>
            </a:r>
            <a:r>
              <a:rPr lang="en-US" sz="4000" b="1" dirty="0"/>
              <a:t> 200 </a:t>
            </a:r>
            <a:r>
              <a:rPr lang="en-US" sz="4000" b="1" dirty="0" err="1"/>
              <a:t>atributa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0" y="588574"/>
            <a:ext cx="4795285" cy="23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5" y="3780454"/>
            <a:ext cx="2331720" cy="2081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60" y="3932016"/>
            <a:ext cx="2331720" cy="1777936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336238" y="2230733"/>
            <a:ext cx="6017562" cy="394622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godina</a:t>
            </a:r>
            <a:r>
              <a:rPr lang="en-US" sz="1400" dirty="0"/>
              <a:t> </a:t>
            </a:r>
            <a:r>
              <a:rPr lang="en-US" sz="1400" dirty="0" err="1"/>
              <a:t>izgradnje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godina</a:t>
            </a:r>
            <a:r>
              <a:rPr lang="en-US" sz="1400" dirty="0"/>
              <a:t> </a:t>
            </a:r>
            <a:r>
              <a:rPr lang="en-US" sz="1400" dirty="0" err="1"/>
              <a:t>rekonstrukcije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namjena</a:t>
            </a:r>
            <a:r>
              <a:rPr lang="en-US" sz="1400" dirty="0"/>
              <a:t> </a:t>
            </a:r>
            <a:r>
              <a:rPr lang="en-US" sz="1400" dirty="0" err="1"/>
              <a:t>zgrade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broj</a:t>
            </a:r>
            <a:r>
              <a:rPr lang="en-US" sz="1400" dirty="0"/>
              <a:t> </a:t>
            </a:r>
            <a:r>
              <a:rPr lang="en-US" sz="1400" dirty="0" err="1"/>
              <a:t>katova</a:t>
            </a:r>
            <a:r>
              <a:rPr lang="en-US" sz="1400" dirty="0"/>
              <a:t> </a:t>
            </a:r>
            <a:r>
              <a:rPr lang="en-US" sz="1400" dirty="0" err="1"/>
              <a:t>iznad</a:t>
            </a:r>
            <a:r>
              <a:rPr lang="en-US" sz="1400" dirty="0"/>
              <a:t> </a:t>
            </a:r>
            <a:r>
              <a:rPr lang="en-US" sz="1400" dirty="0" err="1"/>
              <a:t>zemlje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broj</a:t>
            </a:r>
            <a:r>
              <a:rPr lang="en-US" sz="1400" dirty="0"/>
              <a:t> </a:t>
            </a:r>
            <a:r>
              <a:rPr lang="en-US" sz="1400" dirty="0" err="1"/>
              <a:t>katova</a:t>
            </a:r>
            <a:r>
              <a:rPr lang="en-US" sz="1400" dirty="0"/>
              <a:t> </a:t>
            </a:r>
            <a:r>
              <a:rPr lang="en-US" sz="1400" dirty="0" err="1"/>
              <a:t>ispod</a:t>
            </a:r>
            <a:r>
              <a:rPr lang="en-US" sz="1400" dirty="0"/>
              <a:t> </a:t>
            </a:r>
            <a:r>
              <a:rPr lang="en-US" sz="1400" dirty="0" err="1"/>
              <a:t>zemlje</a:t>
            </a:r>
            <a:r>
              <a:rPr lang="en-US" sz="1400" dirty="0"/>
              <a:t>, </a:t>
            </a:r>
            <a:r>
              <a:rPr lang="en-US" sz="1400" dirty="0" err="1"/>
              <a:t>oblik</a:t>
            </a:r>
            <a:r>
              <a:rPr lang="en-US" sz="1400" dirty="0"/>
              <a:t> </a:t>
            </a:r>
            <a:r>
              <a:rPr lang="en-US" sz="1400" dirty="0" err="1"/>
              <a:t>krova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oblik</a:t>
            </a:r>
            <a:r>
              <a:rPr lang="en-US" sz="1400" dirty="0"/>
              <a:t> </a:t>
            </a:r>
            <a:r>
              <a:rPr lang="en-US" sz="1400" dirty="0" err="1"/>
              <a:t>tlocrta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materijali</a:t>
            </a:r>
            <a:r>
              <a:rPr lang="en-US" sz="1400" dirty="0"/>
              <a:t> s </a:t>
            </a:r>
            <a:r>
              <a:rPr lang="en-US" sz="1400" dirty="0" err="1"/>
              <a:t>kojima</a:t>
            </a:r>
            <a:r>
              <a:rPr lang="en-US" sz="1400" dirty="0"/>
              <a:t> je </a:t>
            </a:r>
            <a:r>
              <a:rPr lang="en-US" sz="1400" dirty="0" err="1"/>
              <a:t>građena</a:t>
            </a:r>
            <a:r>
              <a:rPr lang="en-US" sz="1400" dirty="0"/>
              <a:t> </a:t>
            </a:r>
            <a:r>
              <a:rPr lang="en-US" sz="1400" dirty="0" err="1"/>
              <a:t>zgrada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debljina</a:t>
            </a:r>
            <a:r>
              <a:rPr lang="en-US" sz="1400" dirty="0"/>
              <a:t> </a:t>
            </a:r>
            <a:r>
              <a:rPr lang="en-US" sz="1400" dirty="0" err="1"/>
              <a:t>zidova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potporna</a:t>
            </a:r>
            <a:r>
              <a:rPr lang="en-US" sz="1400" dirty="0"/>
              <a:t> </a:t>
            </a:r>
            <a:r>
              <a:rPr lang="en-US" sz="1400" dirty="0" err="1"/>
              <a:t>konstrukcija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konstrukcija</a:t>
            </a:r>
            <a:r>
              <a:rPr lang="en-US" sz="1400" dirty="0"/>
              <a:t> </a:t>
            </a:r>
            <a:r>
              <a:rPr lang="en-US" sz="1400" dirty="0" err="1"/>
              <a:t>mezanina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locrt</a:t>
            </a:r>
            <a:r>
              <a:rPr lang="en-US" sz="1400" dirty="0"/>
              <a:t> </a:t>
            </a:r>
            <a:r>
              <a:rPr lang="en-US" sz="1400" dirty="0" err="1"/>
              <a:t>parcele</a:t>
            </a:r>
            <a:r>
              <a:rPr lang="en-US" sz="1400" dirty="0"/>
              <a:t> (plan </a:t>
            </a:r>
            <a:r>
              <a:rPr lang="en-US" sz="1400" dirty="0" err="1"/>
              <a:t>tla</a:t>
            </a:r>
            <a:r>
              <a:rPr lang="en-US" sz="1400" dirty="0"/>
              <a:t>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pozicija</a:t>
            </a:r>
            <a:r>
              <a:rPr lang="en-US" sz="1400" dirty="0"/>
              <a:t> </a:t>
            </a:r>
            <a:r>
              <a:rPr lang="en-US" sz="1400" dirty="0" err="1"/>
              <a:t>zgrade</a:t>
            </a:r>
            <a:r>
              <a:rPr lang="en-US" sz="1400" dirty="0"/>
              <a:t> </a:t>
            </a:r>
            <a:r>
              <a:rPr lang="en-US" sz="1400" dirty="0" err="1"/>
              <a:t>prema</a:t>
            </a:r>
            <a:r>
              <a:rPr lang="en-US" sz="1400" dirty="0"/>
              <a:t> </a:t>
            </a:r>
            <a:r>
              <a:rPr lang="en-US" sz="1400" dirty="0" err="1"/>
              <a:t>susjednim</a:t>
            </a:r>
            <a:r>
              <a:rPr lang="en-US" sz="1400" dirty="0"/>
              <a:t> </a:t>
            </a:r>
            <a:r>
              <a:rPr lang="en-US" sz="1400" dirty="0" err="1"/>
              <a:t>zgradama</a:t>
            </a: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556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2FDBB4-8923-C352-96EB-58A1BE04E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chemeClr val="bg1"/>
                </a:solidFill>
                <a:ea typeface="+mj-ea"/>
                <a:cs typeface="+mj-cs"/>
              </a:rPr>
              <a:t>4. </a:t>
            </a:r>
            <a:r>
              <a:rPr lang="en-US" sz="4000" b="1" kern="1200" dirty="0" err="1">
                <a:solidFill>
                  <a:schemeClr val="bg1"/>
                </a:solidFill>
                <a:ea typeface="+mj-ea"/>
                <a:cs typeface="+mj-cs"/>
              </a:rPr>
              <a:t>Proračun</a:t>
            </a:r>
            <a:r>
              <a:rPr lang="en-US" sz="40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ea typeface="+mj-ea"/>
                <a:cs typeface="+mj-cs"/>
              </a:rPr>
              <a:t>potresnog</a:t>
            </a:r>
            <a:r>
              <a:rPr lang="en-US" sz="4000" b="1" kern="12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ea typeface="+mj-ea"/>
                <a:cs typeface="+mj-cs"/>
              </a:rPr>
              <a:t>rizika</a:t>
            </a:r>
            <a:r>
              <a:rPr lang="en-US" sz="4000" b="1" kern="1200" dirty="0">
                <a:solidFill>
                  <a:schemeClr val="bg1"/>
                </a:solidFill>
                <a:ea typeface="+mj-ea"/>
                <a:cs typeface="+mj-cs"/>
              </a:rPr>
              <a:t> po </a:t>
            </a:r>
            <a:r>
              <a:rPr lang="en-US" sz="4000" b="1" kern="1200" dirty="0" err="1">
                <a:solidFill>
                  <a:schemeClr val="bg1"/>
                </a:solidFill>
                <a:ea typeface="+mj-ea"/>
                <a:cs typeface="+mj-cs"/>
              </a:rPr>
              <a:t>sektorima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5674" y="175492"/>
            <a:ext cx="7749308" cy="3943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osnovu</a:t>
            </a:r>
            <a:r>
              <a:rPr lang="en-US" sz="2000" dirty="0"/>
              <a:t> </a:t>
            </a:r>
            <a:r>
              <a:rPr lang="en-US" sz="2000" dirty="0" err="1"/>
              <a:t>prikupljenih</a:t>
            </a:r>
            <a:r>
              <a:rPr lang="en-US" sz="2000" dirty="0"/>
              <a:t> </a:t>
            </a:r>
            <a:r>
              <a:rPr lang="en-US" sz="2000" dirty="0" err="1"/>
              <a:t>podataka</a:t>
            </a:r>
            <a:r>
              <a:rPr lang="en-US" sz="2000" dirty="0"/>
              <a:t> </a:t>
            </a:r>
            <a:r>
              <a:rPr lang="en-US" sz="2000" dirty="0" err="1"/>
              <a:t>izraditi</a:t>
            </a:r>
            <a:r>
              <a:rPr lang="en-US" sz="2000" dirty="0"/>
              <a:t> </a:t>
            </a:r>
            <a:r>
              <a:rPr lang="en-US" sz="2000" dirty="0" err="1"/>
              <a:t>proračun</a:t>
            </a:r>
            <a:r>
              <a:rPr lang="en-US" sz="2000" dirty="0"/>
              <a:t> </a:t>
            </a:r>
            <a:r>
              <a:rPr lang="en-US" sz="2000" dirty="0" err="1"/>
              <a:t>potresnog</a:t>
            </a:r>
            <a:r>
              <a:rPr lang="en-US" sz="2000" dirty="0"/>
              <a:t> </a:t>
            </a:r>
            <a:r>
              <a:rPr lang="en-US" sz="2000" dirty="0" err="1"/>
              <a:t>rizika</a:t>
            </a:r>
            <a:r>
              <a:rPr lang="en-US" sz="2000" dirty="0"/>
              <a:t> po </a:t>
            </a:r>
            <a:r>
              <a:rPr lang="en-US" sz="2000" dirty="0" err="1"/>
              <a:t>sektorima</a:t>
            </a:r>
            <a:r>
              <a:rPr lang="en-US" sz="2000" dirty="0"/>
              <a:t> </a:t>
            </a:r>
            <a:r>
              <a:rPr lang="en-US" sz="2000" dirty="0" err="1"/>
              <a:t>koristeći</a:t>
            </a:r>
            <a:r>
              <a:rPr lang="en-US" sz="2000" dirty="0"/>
              <a:t> </a:t>
            </a:r>
            <a:r>
              <a:rPr lang="en-US" sz="2000" dirty="0" err="1"/>
              <a:t>metodologiju</a:t>
            </a:r>
            <a:endParaRPr lang="hr-HR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stambene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gospodarske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javne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infrastruktura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kulturna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baština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endParaRPr lang="hr-H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mjesečna izvještaja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31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2509" y="203200"/>
            <a:ext cx="10335491" cy="1013267"/>
          </a:xfrm>
        </p:spPr>
        <p:txBody>
          <a:bodyPr>
            <a:normAutofit/>
          </a:bodyPr>
          <a:lstStyle/>
          <a:p>
            <a:pPr algn="l"/>
            <a:r>
              <a:rPr lang="hr-HR" sz="2800" b="1" dirty="0"/>
              <a:t>Testno područje: Trešnjevka - sjever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02586" y="1253411"/>
            <a:ext cx="9465414" cy="3831546"/>
          </a:xfrm>
        </p:spPr>
        <p:txBody>
          <a:bodyPr>
            <a:normAutofit/>
          </a:bodyPr>
          <a:lstStyle/>
          <a:p>
            <a:pPr algn="l"/>
            <a:r>
              <a:rPr lang="pl-PL" sz="2000" dirty="0"/>
              <a:t>Broj zgrada                                                                    Materijal konstrukcijskog sustava</a:t>
            </a: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1885360"/>
            <a:ext cx="5134500" cy="36910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638448-E7A5-3842-7872-CD2267AD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023" y="1885360"/>
            <a:ext cx="5833571" cy="34664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9EB8945-83E8-EC60-7120-5D8593EECFE9}"/>
                  </a:ext>
                </a:extLst>
              </p14:cNvPr>
              <p14:cNvContentPartPr/>
              <p14:nvPr/>
            </p14:nvContentPartPr>
            <p14:xfrm>
              <a:off x="6381531" y="1291138"/>
              <a:ext cx="100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9EB8945-83E8-EC60-7120-5D8593EECF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2531" y="1282498"/>
                <a:ext cx="27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AF89F5-4A75-B8F3-66C1-2F2B9D9FA41D}"/>
                  </a:ext>
                </a:extLst>
              </p14:cNvPr>
              <p14:cNvContentPartPr/>
              <p14:nvPr/>
            </p14:nvContentPartPr>
            <p14:xfrm>
              <a:off x="4006251" y="1036618"/>
              <a:ext cx="39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AF89F5-4A75-B8F3-66C1-2F2B9D9FA4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97251" y="1027618"/>
                <a:ext cx="21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1B52BF-602E-67BB-B8CC-9EE22D245A73}"/>
                  </a:ext>
                </a:extLst>
              </p14:cNvPr>
              <p14:cNvContentPartPr/>
              <p14:nvPr/>
            </p14:nvContentPartPr>
            <p14:xfrm>
              <a:off x="1621251" y="97073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1B52BF-602E-67BB-B8CC-9EE22D245A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2251" y="96173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6054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98764" y="1253411"/>
            <a:ext cx="10169236" cy="3831546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</a:pPr>
            <a:r>
              <a:rPr lang="hr-HR" sz="230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Razdoblje izgradnje                                                    </a:t>
            </a:r>
            <a:r>
              <a:rPr lang="hr-HR" sz="2300" dirty="0" err="1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Katnost</a:t>
            </a:r>
            <a:endParaRPr lang="hr-H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30" y="1819372"/>
            <a:ext cx="5835191" cy="3939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F07FF-3F6E-C280-4354-59784366F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21" y="1819372"/>
            <a:ext cx="5546355" cy="39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8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712490"/>
            <a:ext cx="9144000" cy="586799"/>
          </a:xfrm>
        </p:spPr>
        <p:txBody>
          <a:bodyPr>
            <a:normAutofit/>
          </a:bodyPr>
          <a:lstStyle/>
          <a:p>
            <a:pPr algn="l"/>
            <a:r>
              <a:rPr lang="hr-HR" sz="2800" b="1" dirty="0"/>
              <a:t>Procjena rizika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1929161"/>
            <a:ext cx="9144000" cy="31557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3196809" y="5689773"/>
            <a:ext cx="51767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dirty="0"/>
              <a:t>Gradska četvrt Trešnjevka - sjever: procjena potresnog rizika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12" y="2037661"/>
            <a:ext cx="8463775" cy="3677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7557" y="13439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Objedinjeni podaci o prosječnim novčanim gubicima zbog oštećenja konstrukcija na razini mjesnih odbora</a:t>
            </a:r>
          </a:p>
        </p:txBody>
      </p:sp>
    </p:spTree>
    <p:extLst>
      <p:ext uri="{BB962C8B-B14F-4D97-AF65-F5344CB8AC3E}">
        <p14:creationId xmlns:p14="http://schemas.microsoft.com/office/powerpoint/2010/main" val="1392924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CB8FD-A8E4-5B23-721B-F49C3641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Gubici na stambenom fondu</a:t>
            </a:r>
            <a:br>
              <a:rPr lang="hr-HR" sz="4000" dirty="0">
                <a:solidFill>
                  <a:srgbClr val="FFFFFF"/>
                </a:solidFill>
              </a:rPr>
            </a:br>
            <a:br>
              <a:rPr lang="hr-H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Content Placeholder 13" descr="A map of different shades of blue&#10;&#10;Description automatically generated">
            <a:extLst>
              <a:ext uri="{FF2B5EF4-FFF2-40B4-BE49-F238E27FC236}">
                <a16:creationId xmlns:a16="http://schemas.microsoft.com/office/drawing/2014/main" id="{FD935973-E735-C019-A619-C7950815E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40" y="629172"/>
            <a:ext cx="3896728" cy="5619931"/>
          </a:xfrm>
        </p:spPr>
      </p:pic>
      <p:pic>
        <p:nvPicPr>
          <p:cNvPr id="7" name="Content Placeholder 6" descr="A map of the state of the united states&#10;&#10;Description automatically generated">
            <a:extLst>
              <a:ext uri="{FF2B5EF4-FFF2-40B4-BE49-F238E27FC236}">
                <a16:creationId xmlns:a16="http://schemas.microsoft.com/office/drawing/2014/main" id="{8DAF25F3-F4A6-3DC0-F0E4-8AE7FBF44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0" y="917374"/>
            <a:ext cx="3896728" cy="55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01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map of different colored regions&#10;&#10;Description automatically generated">
            <a:extLst>
              <a:ext uri="{FF2B5EF4-FFF2-40B4-BE49-F238E27FC236}">
                <a16:creationId xmlns:a16="http://schemas.microsoft.com/office/drawing/2014/main" id="{FC96A9E3-B548-0367-904E-ACAC3FA8E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680"/>
          <a:stretch/>
        </p:blipFill>
        <p:spPr>
          <a:xfrm>
            <a:off x="0" y="-11910"/>
            <a:ext cx="4038603" cy="4470815"/>
          </a:xfrm>
          <a:prstGeom prst="rect">
            <a:avLst/>
          </a:prstGeom>
        </p:spPr>
      </p:pic>
      <p:pic>
        <p:nvPicPr>
          <p:cNvPr id="13" name="Picture 12" descr="A map of the state of the united states&#10;&#10;Description automatically generated">
            <a:extLst>
              <a:ext uri="{FF2B5EF4-FFF2-40B4-BE49-F238E27FC236}">
                <a16:creationId xmlns:a16="http://schemas.microsoft.com/office/drawing/2014/main" id="{121D8F89-D83A-DEFB-2C97-85D7EE346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409"/>
          <a:stretch/>
        </p:blipFill>
        <p:spPr>
          <a:xfrm>
            <a:off x="4013439" y="3082"/>
            <a:ext cx="4076700" cy="4470815"/>
          </a:xfrm>
          <a:prstGeom prst="rect">
            <a:avLst/>
          </a:prstGeom>
        </p:spPr>
      </p:pic>
      <p:pic>
        <p:nvPicPr>
          <p:cNvPr id="5" name="Content Placeholder 4" descr="A map of different shades of blue&#10;&#10;Description automatically generated">
            <a:extLst>
              <a:ext uri="{FF2B5EF4-FFF2-40B4-BE49-F238E27FC236}">
                <a16:creationId xmlns:a16="http://schemas.microsoft.com/office/drawing/2014/main" id="{6810D370-2AD2-9F55-240C-696C786AF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409"/>
          <a:stretch/>
        </p:blipFill>
        <p:spPr>
          <a:xfrm>
            <a:off x="8064975" y="3082"/>
            <a:ext cx="4076700" cy="447081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A674B-C883-FD2F-A827-CC808D7C3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4905954"/>
            <a:ext cx="9448802" cy="8643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Broj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žrtava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144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hr-HR" sz="4000" b="1" dirty="0">
                <a:solidFill>
                  <a:srgbClr val="FFFFFF"/>
                </a:solidFill>
                <a:latin typeface="+mn-lt"/>
              </a:rPr>
              <a:t>5. Transfer znanja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39177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8040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122363"/>
            <a:ext cx="247015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75" y="1122363"/>
            <a:ext cx="2293938" cy="223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3" y="1122363"/>
            <a:ext cx="2374900" cy="22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1122363"/>
            <a:ext cx="2600325" cy="223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3" y="3424238"/>
            <a:ext cx="2597150" cy="2301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75" y="3424238"/>
            <a:ext cx="2406650" cy="230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8" y="3424238"/>
            <a:ext cx="2289175" cy="2301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3424238"/>
            <a:ext cx="2447925" cy="230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60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3CBE6154-BA93-44D5-A909-47E15449737A">
            <a:extLst>
              <a:ext uri="{FF2B5EF4-FFF2-40B4-BE49-F238E27FC236}">
                <a16:creationId xmlns:a16="http://schemas.microsoft.com/office/drawing/2014/main" id="{4F5A35C6-8E4F-D520-8F1E-183FFF539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" r="-2" b="-2"/>
          <a:stretch/>
        </p:blipFill>
        <p:spPr bwMode="auto">
          <a:xfrm>
            <a:off x="20" y="10"/>
            <a:ext cx="497736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1" name="Rectangle 1070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: Rounded Corners 1068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B0EF98-7F29-206A-A361-7E3CE870C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2950" r="17875"/>
          <a:stretch/>
        </p:blipFill>
        <p:spPr>
          <a:xfrm>
            <a:off x="4977364" y="0"/>
            <a:ext cx="721461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1B5D-EED6-712F-67FB-4DBCFF8C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243073" cy="1532457"/>
          </a:xfrm>
        </p:spPr>
        <p:txBody>
          <a:bodyPr anchor="b">
            <a:normAutofit fontScale="90000"/>
          </a:bodyPr>
          <a:lstStyle/>
          <a:p>
            <a:r>
              <a:rPr lang="hr-HR" sz="5400" dirty="0"/>
              <a:t>KATALOG POTRESA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8E3D77-765D-8D49-25E5-DB4FFF8F8D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640591"/>
              </p:ext>
            </p:extLst>
          </p:nvPr>
        </p:nvGraphicFramePr>
        <p:xfrm>
          <a:off x="276837" y="2811822"/>
          <a:ext cx="4907560" cy="3921798"/>
        </p:xfrm>
        <a:graphic>
          <a:graphicData uri="http://schemas.openxmlformats.org/drawingml/2006/table">
            <a:tbl>
              <a:tblPr/>
              <a:tblGrid>
                <a:gridCol w="1226890">
                  <a:extLst>
                    <a:ext uri="{9D8B030D-6E8A-4147-A177-3AD203B41FA5}">
                      <a16:colId xmlns:a16="http://schemas.microsoft.com/office/drawing/2014/main" val="911262407"/>
                    </a:ext>
                  </a:extLst>
                </a:gridCol>
                <a:gridCol w="1226890">
                  <a:extLst>
                    <a:ext uri="{9D8B030D-6E8A-4147-A177-3AD203B41FA5}">
                      <a16:colId xmlns:a16="http://schemas.microsoft.com/office/drawing/2014/main" val="4240924788"/>
                    </a:ext>
                  </a:extLst>
                </a:gridCol>
                <a:gridCol w="1226890">
                  <a:extLst>
                    <a:ext uri="{9D8B030D-6E8A-4147-A177-3AD203B41FA5}">
                      <a16:colId xmlns:a16="http://schemas.microsoft.com/office/drawing/2014/main" val="383093150"/>
                    </a:ext>
                  </a:extLst>
                </a:gridCol>
                <a:gridCol w="1226890">
                  <a:extLst>
                    <a:ext uri="{9D8B030D-6E8A-4147-A177-3AD203B41FA5}">
                      <a16:colId xmlns:a16="http://schemas.microsoft.com/office/drawing/2014/main" val="4212645124"/>
                    </a:ext>
                  </a:extLst>
                </a:gridCol>
              </a:tblGrid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>
                          <a:solidFill>
                            <a:srgbClr val="212121"/>
                          </a:solidFill>
                          <a:effectLst/>
                        </a:rPr>
                        <a:t>Datum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Mjesto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>
                          <a:solidFill>
                            <a:srgbClr val="212121"/>
                          </a:solidFill>
                          <a:effectLst/>
                        </a:rPr>
                        <a:t>Magnituda (M</a:t>
                      </a:r>
                      <a:r>
                        <a:rPr lang="hr-HR" sz="1000" baseline="-25000" dirty="0">
                          <a:solidFill>
                            <a:srgbClr val="212121"/>
                          </a:solidFill>
                          <a:effectLst/>
                        </a:rPr>
                        <a:t>L</a:t>
                      </a:r>
                      <a:r>
                        <a:rPr lang="hr-HR" sz="1000" dirty="0">
                          <a:solidFill>
                            <a:srgbClr val="212121"/>
                          </a:solidFill>
                          <a:effectLst/>
                        </a:rPr>
                        <a:t>)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Intenzitet (°MCS)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090000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6. travanj 1667.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2"/>
                        </a:rPr>
                        <a:t>Dubrovnik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 IX-X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738707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9. studeni 1880.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3"/>
                        </a:rPr>
                        <a:t>Zagreb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47591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 dirty="0">
                          <a:solidFill>
                            <a:srgbClr val="212121"/>
                          </a:solidFill>
                          <a:effectLst/>
                        </a:rPr>
                        <a:t>2. srpanj 1898.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3"/>
                        </a:rPr>
                        <a:t>Trilj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>
                          <a:solidFill>
                            <a:srgbClr val="212121"/>
                          </a:solidFill>
                          <a:effectLst/>
                        </a:rPr>
                        <a:t>   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IX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956242"/>
                  </a:ext>
                </a:extLst>
              </a:tr>
              <a:tr h="334050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8. listopad 1909.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dirty="0">
                          <a:solidFill>
                            <a:srgbClr val="212121"/>
                          </a:solidFill>
                          <a:effectLst/>
                        </a:rPr>
                        <a:t>Pokuplje</a:t>
                      </a:r>
                      <a:endParaRPr lang="hr-HR" sz="1000" dirty="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5.8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927831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12. ožujak 1916.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4"/>
                        </a:rPr>
                        <a:t>Vinodol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 5.8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 VIII</a:t>
                      </a:r>
                      <a:r>
                        <a:rPr lang="hr-HR" sz="1000" u="none" strike="noStrike">
                          <a:solidFill>
                            <a:srgbClr val="CC6D51"/>
                          </a:solidFill>
                          <a:effectLst/>
                          <a:hlinkClick r:id="rId5"/>
                        </a:rPr>
                        <a:t> 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863579"/>
                  </a:ext>
                </a:extLst>
              </a:tr>
              <a:tr h="467807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27. ožujak 1938.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Novigrad Podravski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5.6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53705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29. prosinac 1942.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Imotski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6.2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VIII-IX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294692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11. siječanj 1962.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6"/>
                        </a:rPr>
                        <a:t>Makarska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6.1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VIII-IX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23687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13. travanj 1964.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Dilj Gora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5.7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50085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5. rujan 1996.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>
                          <a:solidFill>
                            <a:srgbClr val="212121"/>
                          </a:solidFill>
                          <a:effectLst/>
                        </a:rPr>
                        <a:t>Ston-Slano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6.0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5923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22. ožujak 2020.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7"/>
                        </a:rPr>
                        <a:t>Zagreb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5.5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VII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413472"/>
                  </a:ext>
                </a:extLst>
              </a:tr>
              <a:tr h="283631"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29. prosinac 2020.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 u="none" strike="noStrike">
                          <a:solidFill>
                            <a:srgbClr val="CC6D51"/>
                          </a:solidFill>
                          <a:effectLst/>
                          <a:hlinkClick r:id="rId8"/>
                        </a:rPr>
                        <a:t>Petrinja</a:t>
                      </a:r>
                      <a:endParaRPr lang="hr-HR" sz="1000">
                        <a:solidFill>
                          <a:srgbClr val="212121"/>
                        </a:solidFill>
                        <a:effectLst/>
                      </a:endParaRP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>
                          <a:solidFill>
                            <a:srgbClr val="212121"/>
                          </a:solidFill>
                          <a:effectLst/>
                        </a:rPr>
                        <a:t>    6.2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dirty="0">
                          <a:solidFill>
                            <a:srgbClr val="212121"/>
                          </a:solidFill>
                          <a:effectLst/>
                        </a:rPr>
                        <a:t>    VIII </a:t>
                      </a:r>
                    </a:p>
                  </a:txBody>
                  <a:tcPr marL="41148" marR="41148" marT="41148" marB="41148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90297"/>
                  </a:ext>
                </a:extLst>
              </a:tr>
            </a:tbl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20F37-6FE2-0B27-6F03-0EABF8B7D1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84" r="664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6868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dirty="0">
                <a:solidFill>
                  <a:srgbClr val="FFFFFF"/>
                </a:solidFill>
              </a:rPr>
              <a:t>Održivost </a:t>
            </a:r>
            <a:r>
              <a:rPr lang="fr-FR" sz="4000" dirty="0" err="1">
                <a:solidFill>
                  <a:srgbClr val="FFFFFF"/>
                </a:solidFill>
              </a:rPr>
              <a:t>projekta</a:t>
            </a:r>
            <a:r>
              <a:rPr lang="fr-FR" sz="4000" dirty="0">
                <a:solidFill>
                  <a:srgbClr val="FFFFFF"/>
                </a:solidFill>
              </a:rPr>
              <a:t> – </a:t>
            </a:r>
            <a:r>
              <a:rPr lang="fr-FR" sz="4000" dirty="0" err="1">
                <a:solidFill>
                  <a:srgbClr val="FFFFFF"/>
                </a:solidFill>
              </a:rPr>
              <a:t>primjena</a:t>
            </a:r>
            <a:r>
              <a:rPr lang="fr-FR" sz="4000" dirty="0">
                <a:solidFill>
                  <a:srgbClr val="FFFFFF"/>
                </a:solidFill>
              </a:rPr>
              <a:t> </a:t>
            </a:r>
            <a:r>
              <a:rPr lang="fr-FR" sz="4000" dirty="0" err="1">
                <a:solidFill>
                  <a:srgbClr val="FFFFFF"/>
                </a:solidFill>
              </a:rPr>
              <a:t>rezultata</a:t>
            </a:r>
            <a:endParaRPr lang="hr-HR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hr-HR" sz="2000" b="1" dirty="0"/>
              <a:t>unapređenje scenarija procjene rizika </a:t>
            </a:r>
            <a:r>
              <a:rPr lang="hr-HR" sz="2000" dirty="0"/>
              <a:t>zbog povećanja znanstvene osnove kroz precizne ulazne parametre umjesto aproksimacija</a:t>
            </a:r>
          </a:p>
          <a:p>
            <a:r>
              <a:rPr lang="hr-HR" sz="2000" dirty="0"/>
              <a:t>detekcija </a:t>
            </a:r>
            <a:r>
              <a:rPr lang="hr-HR" sz="2000" b="1" dirty="0"/>
              <a:t>kritičnih točaka nakon potresa</a:t>
            </a:r>
            <a:r>
              <a:rPr lang="hr-HR" sz="2000" dirty="0"/>
              <a:t>, prikaz stanja i identifikacija ključnih područja za prioritet postupanja</a:t>
            </a:r>
          </a:p>
          <a:p>
            <a:r>
              <a:rPr lang="hr-HR" sz="2000" b="1" dirty="0"/>
              <a:t>analiza složenih rizika </a:t>
            </a:r>
            <a:r>
              <a:rPr lang="hr-HR" sz="2000" dirty="0"/>
              <a:t>poput razmatranja manifestacija poput potresa tijekom visokog vodostaja rijeke Save</a:t>
            </a:r>
          </a:p>
          <a:p>
            <a:r>
              <a:rPr lang="hr-HR" sz="2000" dirty="0"/>
              <a:t>izrada </a:t>
            </a:r>
            <a:r>
              <a:rPr lang="hr-HR" sz="2000" b="1" dirty="0"/>
              <a:t>baze podataka o zgradama te procjena potresne osjetljivosti za visoke stambene i poslovne zgrade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773527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dirty="0">
                <a:solidFill>
                  <a:srgbClr val="FFFFFF"/>
                </a:solidFill>
              </a:rPr>
              <a:t>Održivost </a:t>
            </a:r>
            <a:r>
              <a:rPr lang="fr-FR" sz="4000" dirty="0" err="1">
                <a:solidFill>
                  <a:srgbClr val="FFFFFF"/>
                </a:solidFill>
              </a:rPr>
              <a:t>projekta</a:t>
            </a:r>
            <a:r>
              <a:rPr lang="fr-FR" sz="4000" dirty="0">
                <a:solidFill>
                  <a:srgbClr val="FFFFFF"/>
                </a:solidFill>
              </a:rPr>
              <a:t> – </a:t>
            </a:r>
            <a:r>
              <a:rPr lang="fr-FR" sz="4000" dirty="0" err="1">
                <a:solidFill>
                  <a:srgbClr val="FFFFFF"/>
                </a:solidFill>
              </a:rPr>
              <a:t>primjena</a:t>
            </a:r>
            <a:r>
              <a:rPr lang="fr-FR" sz="4000" dirty="0">
                <a:solidFill>
                  <a:srgbClr val="FFFFFF"/>
                </a:solidFill>
              </a:rPr>
              <a:t> </a:t>
            </a:r>
            <a:r>
              <a:rPr lang="fr-FR" sz="4000" dirty="0" err="1">
                <a:solidFill>
                  <a:srgbClr val="FFFFFF"/>
                </a:solidFill>
              </a:rPr>
              <a:t>rezultata</a:t>
            </a:r>
            <a:r>
              <a:rPr lang="hr-HR" sz="4000" dirty="0">
                <a:solidFill>
                  <a:srgbClr val="FFFFFF"/>
                </a:solidFill>
              </a:rPr>
              <a:t> nastavak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hr-HR" sz="2000" b="1" dirty="0" err="1"/>
              <a:t>likvefakcijski</a:t>
            </a:r>
            <a:r>
              <a:rPr lang="hr-HR" sz="2000" b="1" dirty="0"/>
              <a:t> potencijal Grada Zagreba</a:t>
            </a:r>
            <a:r>
              <a:rPr lang="hr-HR" sz="2000" dirty="0"/>
              <a:t> - prikazivanje </a:t>
            </a:r>
            <a:r>
              <a:rPr lang="hr-HR" sz="2000" dirty="0" err="1"/>
              <a:t>likvefakcijskog</a:t>
            </a:r>
            <a:r>
              <a:rPr lang="hr-HR" sz="2000" dirty="0"/>
              <a:t> potencijala uzimajući u obzir povijesne izvore i dosadašnja zanemarivanja u procjeni rizika.</a:t>
            </a:r>
          </a:p>
          <a:p>
            <a:r>
              <a:rPr lang="hr-HR" sz="2000" b="1" dirty="0"/>
              <a:t>detaljne procjene srušenih zgrada, žrtava, teško ozlijeđenih, evakuacije i izravnih financijskih gubitaka zbog oštećenja zgrada.</a:t>
            </a:r>
          </a:p>
          <a:p>
            <a:r>
              <a:rPr lang="hr-HR" sz="2000" dirty="0"/>
              <a:t>bolje </a:t>
            </a:r>
            <a:r>
              <a:rPr lang="hr-HR" sz="2000" b="1" dirty="0"/>
              <a:t>planiranje broja i lokacija šatorskih naselja</a:t>
            </a:r>
          </a:p>
          <a:p>
            <a:r>
              <a:rPr lang="hr-HR" sz="2000" dirty="0"/>
              <a:t>na temelju rezultata projekta, </a:t>
            </a:r>
            <a:r>
              <a:rPr lang="hr-HR" sz="2000" b="1" dirty="0"/>
              <a:t>razmotrit će dodatne mjere poput </a:t>
            </a:r>
            <a:r>
              <a:rPr lang="hr-HR" sz="2000" dirty="0"/>
              <a:t>osiguranja pontonskog mosta (kroz vježbe s HV-om), nabave poljskih bolnica, potpisivanje sporazuma o međusobnoj pomoći s susjednim državama te provođenje zajedničkih vježbi.</a:t>
            </a:r>
            <a:endParaRPr lang="hr-HR" sz="2000" b="1" dirty="0"/>
          </a:p>
          <a:p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3274633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1288"/>
          </a:xfrm>
        </p:spPr>
        <p:txBody>
          <a:bodyPr>
            <a:normAutofit/>
          </a:bodyPr>
          <a:lstStyle/>
          <a:p>
            <a:pPr algn="l"/>
            <a:endParaRPr lang="hr-HR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896998" y="27690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Kristina Martinović</a:t>
            </a:r>
          </a:p>
          <a:p>
            <a:pPr algn="ctr"/>
            <a:r>
              <a:rPr lang="pl-PL" dirty="0"/>
              <a:t>Hvala na pažnji!</a:t>
            </a:r>
          </a:p>
          <a:p>
            <a:pPr algn="ctr"/>
            <a:r>
              <a:rPr lang="pl-PL" b="1" dirty="0"/>
              <a:t>https://potresnirizik.zagreb.hr</a:t>
            </a:r>
            <a:endParaRPr lang="hr-HR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02" y="4703001"/>
            <a:ext cx="66817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3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017E0-E731-F401-BF72-6B08E121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travnja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2009.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potres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6.3 M u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L’Aquili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Abruzzo,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Italija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6FC30F-71F5-5135-7686-868C272EB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"/>
          <a:stretch/>
        </p:blipFill>
        <p:spPr>
          <a:xfrm>
            <a:off x="5144539" y="467208"/>
            <a:ext cx="594152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20B9-2B99-90EA-B943-2F4AB589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24528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hr-HR" sz="4400" dirty="0"/>
            </a:br>
            <a:br>
              <a:rPr lang="hr-HR" sz="4400" dirty="0"/>
            </a:br>
            <a:r>
              <a:rPr lang="hr-HR" sz="4400" dirty="0"/>
              <a:t>Ulice, kuće, stanovi, pukotine</a:t>
            </a:r>
            <a:br>
              <a:rPr lang="en-US" sz="4400" dirty="0"/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B02EE6D2-A53B-00F2-FF1A-CDED3E02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252DFB-C890-535D-4C16-E77FAD972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" r="11627" b="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E8042-FFAF-DBDB-D79E-47F8BFE9C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80" r="16511" b="-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7C743-D50F-767D-A962-C1861DC9C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9" r="21728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420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F79C-0BA8-4606-E97E-A688FD71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hr-HR"/>
              <a:t>Vjerski objekti - katedrala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2F9D36-BD07-5683-026D-DF084548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068512-F00D-1F3D-858F-42D7C7A9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6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4FDD11-E36E-BCDD-7EA4-08F45F5B4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" r="393" b="3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667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CB373-7A61-62FD-9EA9-34E2C01A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Dokumenti koji su prethodili projektu </a:t>
            </a:r>
            <a:br>
              <a:rPr kumimoji="0" lang="hr-H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Studija za saniranje posljedica potresa - 9 faza</a:t>
            </a:r>
            <a:br>
              <a:rPr kumimoji="0" lang="hr-H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hr-HR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59BD83-AEA1-97E2-D551-71285F19A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7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79A354-22D2-DD03-2E2B-436A1C922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8" r="-1" b="-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0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28" r="5077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715" y="5635366"/>
            <a:ext cx="7091299" cy="89858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l"/>
            <a:r>
              <a:rPr lang="hr-HR" sz="3700" b="1" dirty="0">
                <a:solidFill>
                  <a:srgbClr val="FFFFFF"/>
                </a:solidFill>
              </a:rPr>
              <a:t>Baza podataka potres Zagreb 2020.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134" r="35623" b="-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1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91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41073" y="332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5519" y="2951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979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1DB4BF7419BB4FA0D3D269B2ADA218" ma:contentTypeVersion="8" ma:contentTypeDescription="Create a new document." ma:contentTypeScope="" ma:versionID="d49ad514abfb5800491d88d7fae0f92c">
  <xsd:schema xmlns:xsd="http://www.w3.org/2001/XMLSchema" xmlns:xs="http://www.w3.org/2001/XMLSchema" xmlns:p="http://schemas.microsoft.com/office/2006/metadata/properties" xmlns:ns3="28f4874c-aa9a-46b5-bd87-8375571eaeb4" xmlns:ns4="c533a9d0-a5fc-4f18-8f6b-3e501201a56d" targetNamespace="http://schemas.microsoft.com/office/2006/metadata/properties" ma:root="true" ma:fieldsID="fd11bc612fe919ffdf157f64eacc6d96" ns3:_="" ns4:_="">
    <xsd:import namespace="28f4874c-aa9a-46b5-bd87-8375571eaeb4"/>
    <xsd:import namespace="c533a9d0-a5fc-4f18-8f6b-3e501201a5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4874c-aa9a-46b5-bd87-8375571ea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3a9d0-a5fc-4f18-8f6b-3e501201a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f4874c-aa9a-46b5-bd87-8375571eaeb4" xsi:nil="true"/>
  </documentManagement>
</p:properties>
</file>

<file path=customXml/itemProps1.xml><?xml version="1.0" encoding="utf-8"?>
<ds:datastoreItem xmlns:ds="http://schemas.openxmlformats.org/officeDocument/2006/customXml" ds:itemID="{6A0D5642-A70D-4497-BF1F-728D6DF76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4874c-aa9a-46b5-bd87-8375571eaeb4"/>
    <ds:schemaRef ds:uri="c533a9d0-a5fc-4f18-8f6b-3e501201a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F6A6BF-5A38-498C-81E1-E6A72D3762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BE26DD-A177-4A7F-AC90-D1893C609798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533a9d0-a5fc-4f18-8f6b-3e501201a56d"/>
    <ds:schemaRef ds:uri="http://purl.org/dc/elements/1.1/"/>
    <ds:schemaRef ds:uri="28f4874c-aa9a-46b5-bd87-8375571eaeb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2332</TotalTime>
  <Words>1048</Words>
  <Application>Microsoft Office PowerPoint</Application>
  <PresentationFormat>Widescreen</PresentationFormat>
  <Paragraphs>183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 Narrow</vt:lpstr>
      <vt:lpstr>Arial</vt:lpstr>
      <vt:lpstr>Calibri</vt:lpstr>
      <vt:lpstr>Calibri Light</vt:lpstr>
      <vt:lpstr>Raleway</vt:lpstr>
      <vt:lpstr>Verdana</vt:lpstr>
      <vt:lpstr>Office Theme</vt:lpstr>
      <vt:lpstr>PowerPoint Presentation</vt:lpstr>
      <vt:lpstr>Procjena rizika</vt:lpstr>
      <vt:lpstr>KATALOG POTRESA</vt:lpstr>
      <vt:lpstr>6. travnja 2009. potres 6.3 M u L’Aquili, Abruzzo, Italija </vt:lpstr>
      <vt:lpstr>  Ulice, kuće, stanovi, pukotine </vt:lpstr>
      <vt:lpstr>Vjerski objekti - katedrala</vt:lpstr>
      <vt:lpstr>Dokumenti koji su prethodili projektu  Studija za saniranje posljedica potresa - 9 faza </vt:lpstr>
      <vt:lpstr>Baza podataka potres Zagreb 2020.</vt:lpstr>
      <vt:lpstr>PowerPoint Presentation</vt:lpstr>
      <vt:lpstr>Vježbe civilne zaštite</vt:lpstr>
      <vt:lpstr>Edukacija učenika osnovnih škola iz područja civilne zaštite -  godišnje oko 10 000 učenika osnovnih škola </vt:lpstr>
      <vt:lpstr>Osposobljavanje pripadnika civilne zaštite opće namjene </vt:lpstr>
      <vt:lpstr>Potresni rizik Grada Zagreba</vt:lpstr>
      <vt:lpstr>  Opći ciljevi</vt:lpstr>
      <vt:lpstr>Posebni ciljevi</vt:lpstr>
      <vt:lpstr>Elementi projekta</vt:lpstr>
      <vt:lpstr>1. Izrada metodologije</vt:lpstr>
      <vt:lpstr>2. Definiranje potresnog hazarda na području grada Zagreba</vt:lpstr>
      <vt:lpstr>3. Cjelovita baza podataka</vt:lpstr>
      <vt:lpstr>Za svaku zgradu prikupljeno je preko 200 atributa</vt:lpstr>
      <vt:lpstr>4. Proračun potresnog rizika po sektorima</vt:lpstr>
      <vt:lpstr>Testno područje: Trešnjevka - sjever</vt:lpstr>
      <vt:lpstr>PowerPoint Presentation</vt:lpstr>
      <vt:lpstr>Procjena rizika</vt:lpstr>
      <vt:lpstr>Gubici na stambenom fondu  </vt:lpstr>
      <vt:lpstr>Broj žrtava </vt:lpstr>
      <vt:lpstr>5. Transfer znanja</vt:lpstr>
      <vt:lpstr>PowerPoint Presentation</vt:lpstr>
      <vt:lpstr>PowerPoint Presentation</vt:lpstr>
      <vt:lpstr>Održivost projekta – primjena rezultata</vt:lpstr>
      <vt:lpstr>Održivost projekta – primjena rezultata nastavak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Goran Arambašić</dc:creator>
  <cp:lastModifiedBy>Kristina Martinović</cp:lastModifiedBy>
  <cp:revision>62</cp:revision>
  <dcterms:created xsi:type="dcterms:W3CDTF">2023-10-10T12:43:47Z</dcterms:created>
  <dcterms:modified xsi:type="dcterms:W3CDTF">2023-12-19T11:48:14Z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0x010100C91DB4BF7419BB4FA0D3D269B2ADA218</vt:lpwstr>
  </property>
</Properties>
</file>